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79174" autoAdjust="0"/>
  </p:normalViewPr>
  <p:slideViewPr>
    <p:cSldViewPr snapToGrid="0">
      <p:cViewPr varScale="1">
        <p:scale>
          <a:sx n="59" d="100"/>
          <a:sy n="59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F975B-179E-4978-B81F-DAC50B5CBFEE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3871-F169-453A-9D63-63D13FAAA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25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72 </a:t>
            </a:r>
            <a:r>
              <a:rPr lang="en-GB" dirty="0" err="1" smtClean="0"/>
              <a:t>cgp</a:t>
            </a:r>
            <a:r>
              <a:rPr lang="en-GB" dirty="0" smtClean="0"/>
              <a:t> </a:t>
            </a:r>
            <a:r>
              <a:rPr lang="en-GB" dirty="0" err="1" smtClean="0"/>
              <a:t>edexcel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53871-F169-453A-9D63-63D13FAAAA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8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50 </a:t>
            </a:r>
            <a:r>
              <a:rPr lang="en-GB" dirty="0" err="1" smtClean="0"/>
              <a:t>edexcel</a:t>
            </a:r>
            <a:r>
              <a:rPr lang="en-GB" dirty="0" smtClean="0"/>
              <a:t> revision</a:t>
            </a:r>
            <a:r>
              <a:rPr lang="en-GB" baseline="0" dirty="0" smtClean="0"/>
              <a:t> </a:t>
            </a:r>
            <a:r>
              <a:rPr lang="en-GB" baseline="0" dirty="0" smtClean="0"/>
              <a:t>guide</a:t>
            </a:r>
          </a:p>
          <a:p>
            <a:r>
              <a:rPr lang="en-GB" baseline="0" dirty="0" err="1" smtClean="0"/>
              <a:t>Pg</a:t>
            </a:r>
            <a:r>
              <a:rPr lang="en-GB" baseline="0" dirty="0" smtClean="0"/>
              <a:t> 92 </a:t>
            </a:r>
            <a:r>
              <a:rPr lang="en-GB" baseline="0" dirty="0" err="1" smtClean="0"/>
              <a:t>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53871-F169-453A-9D63-63D13FAAAAD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5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51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edexcel</a:t>
            </a:r>
            <a:r>
              <a:rPr lang="en-GB" baseline="0" dirty="0" smtClean="0"/>
              <a:t> revision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53871-F169-453A-9D63-63D13FAAAA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1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73 </a:t>
            </a:r>
            <a:r>
              <a:rPr lang="en-GB" dirty="0" err="1" smtClean="0"/>
              <a:t>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53871-F169-453A-9D63-63D13FAAAA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14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73 </a:t>
            </a:r>
            <a:r>
              <a:rPr lang="en-GB" dirty="0" err="1" smtClean="0"/>
              <a:t>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53871-F169-453A-9D63-63D13FAAAAD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4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7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3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7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3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4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11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6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BBE6-A5B4-48F5-8966-7A1EEBA442A5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7543-E2D0-4722-B856-09EB5D4EE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2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organic reactions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4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Different types of mechanisms</a:t>
            </a:r>
          </a:p>
          <a:p>
            <a:pPr marL="0" indent="0">
              <a:buNone/>
            </a:pPr>
            <a:r>
              <a:rPr lang="en-GB" b="1" dirty="0" smtClean="0"/>
              <a:t>Substitution reactions</a:t>
            </a:r>
          </a:p>
          <a:p>
            <a:pPr marL="0" indent="0">
              <a:buNone/>
            </a:pPr>
            <a:r>
              <a:rPr lang="en-GB" dirty="0" smtClean="0"/>
              <a:t>In a substitution reaction one atom or group is replaced by another atom or </a:t>
            </a:r>
            <a:r>
              <a:rPr lang="en-GB" dirty="0" smtClean="0"/>
              <a:t>group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e.g</a:t>
            </a:r>
            <a:r>
              <a:rPr lang="en-GB" dirty="0" smtClean="0"/>
              <a:t>. When methane reacts with </a:t>
            </a:r>
            <a:r>
              <a:rPr lang="en-GB" dirty="0" smtClean="0"/>
              <a:t>chlorine is an example of radical substitution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can get other types of substitution reactions such as </a:t>
            </a:r>
            <a:r>
              <a:rPr lang="en-GB" dirty="0" err="1" smtClean="0"/>
              <a:t>nucleophic</a:t>
            </a:r>
            <a:r>
              <a:rPr lang="en-GB" dirty="0" smtClean="0"/>
              <a:t> substitution e.g. </a:t>
            </a:r>
            <a:r>
              <a:rPr lang="en-GB" dirty="0" err="1" smtClean="0"/>
              <a:t>halogenalkanes</a:t>
            </a:r>
            <a:r>
              <a:rPr lang="en-GB" dirty="0" smtClean="0"/>
              <a:t> reacting with aqueous KOH</a:t>
            </a:r>
            <a:endParaRPr lang="en-GB" dirty="0" smtClean="0"/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90458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Different types of mechanisms</a:t>
            </a:r>
          </a:p>
          <a:p>
            <a:pPr marL="0" indent="0">
              <a:buNone/>
            </a:pPr>
            <a:r>
              <a:rPr lang="en-GB" b="1" dirty="0" smtClean="0"/>
              <a:t>Addition reactions</a:t>
            </a:r>
          </a:p>
          <a:p>
            <a:pPr marL="0" indent="0">
              <a:buNone/>
            </a:pPr>
            <a:r>
              <a:rPr lang="en-GB" dirty="0" smtClean="0"/>
              <a:t>Two reactants produce one product</a:t>
            </a:r>
          </a:p>
          <a:p>
            <a:pPr marL="0" indent="0">
              <a:buNone/>
            </a:pPr>
            <a:r>
              <a:rPr lang="en-GB" dirty="0" smtClean="0"/>
              <a:t>E.g. </a:t>
            </a:r>
            <a:r>
              <a:rPr lang="en-GB" dirty="0" err="1" smtClean="0"/>
              <a:t>ethene</a:t>
            </a:r>
            <a:r>
              <a:rPr lang="en-GB" dirty="0" smtClean="0"/>
              <a:t> + hydrogen bromide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bromoethane</a:t>
            </a:r>
            <a:r>
              <a:rPr lang="en-GB" dirty="0" smtClean="0">
                <a:sym typeface="Wingdings" panose="05000000000000000000" pitchFamily="2" charset="2"/>
              </a:rPr>
              <a:t> is an example of electrophilic addition</a:t>
            </a:r>
            <a:endParaRPr lang="en-GB" dirty="0" smtClean="0"/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802111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375557"/>
            <a:ext cx="10929257" cy="580140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of the following species would you expect to act as a nucleophile?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Bromine radicals, Br</a:t>
            </a:r>
            <a:r>
              <a:rPr lang="en-GB" sz="48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non – polar alkane, methane,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Hydroxide ions, OH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</a:t>
            </a:r>
            <a:r>
              <a:rPr lang="el-GR" dirty="0"/>
              <a:t> </a:t>
            </a:r>
            <a:r>
              <a:rPr lang="el-GR" baseline="30000" dirty="0"/>
              <a:t>δ</a:t>
            </a:r>
            <a:r>
              <a:rPr lang="en-GB" baseline="30000" dirty="0"/>
              <a:t>+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atom in the polar C – OH bond in ethanol,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F1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375557"/>
            <a:ext cx="10929257" cy="58014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Classify each of the following reactions according to its type: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reaction in which lots of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ethene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molecules  join together to from one long molecule,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polyethene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between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chloroethane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water, in which a water molecule breaks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chloroethane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into ethanol and hydrogen chloride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between chlorine radicals and ethane, in which a hydrogen  atom in ethane replaced by chlorine to form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chloroethane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829" y="2237014"/>
            <a:ext cx="653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Polymerisation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172" y="4206988"/>
            <a:ext cx="653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Hydrolysis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2029" y="5785757"/>
            <a:ext cx="653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Substitution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Introduction to organic reactions</a:t>
            </a:r>
          </a:p>
          <a:p>
            <a:pPr marL="0" indent="0">
              <a:buNone/>
            </a:pPr>
            <a:r>
              <a:rPr lang="en-GB" b="1" dirty="0" smtClean="0"/>
              <a:t>Objective: </a:t>
            </a:r>
            <a:r>
              <a:rPr lang="en-GB" dirty="0" smtClean="0"/>
              <a:t>To know the different types of organic reactions and the reactants used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Outcomes:</a:t>
            </a:r>
            <a:endParaRPr lang="en-GB" dirty="0" smtClean="0"/>
          </a:p>
          <a:p>
            <a:r>
              <a:rPr lang="en-GB" dirty="0" smtClean="0"/>
              <a:t>To define the different organic reagents we use (e.g. nucleophiles)</a:t>
            </a:r>
          </a:p>
          <a:p>
            <a:r>
              <a:rPr lang="en-GB" dirty="0" smtClean="0"/>
              <a:t>To describe different organic reactions (e.g. addition, polymerisation)</a:t>
            </a:r>
          </a:p>
          <a:p>
            <a:r>
              <a:rPr lang="en-GB" dirty="0" smtClean="0"/>
              <a:t>To describe different types of reaction mechanisms</a:t>
            </a:r>
          </a:p>
          <a:p>
            <a:r>
              <a:rPr lang="en-GB" dirty="0" smtClean="0"/>
              <a:t>To explain what a reaction mechanism is</a:t>
            </a:r>
            <a:endParaRPr lang="en-GB" dirty="0"/>
          </a:p>
          <a:p>
            <a:r>
              <a:rPr lang="en-GB" dirty="0" smtClean="0"/>
              <a:t>To be able to give examples of all of the above and recognise examples of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2605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Introduction to organic reactions</a:t>
            </a:r>
          </a:p>
          <a:p>
            <a:pPr marL="0" indent="0">
              <a:buNone/>
            </a:pPr>
            <a:r>
              <a:rPr lang="en-GB" b="1" dirty="0" smtClean="0"/>
              <a:t>Objective: </a:t>
            </a:r>
            <a:r>
              <a:rPr lang="en-GB" dirty="0" smtClean="0"/>
              <a:t>To know the different types of organic reactions and the reactants used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Outcomes:</a:t>
            </a:r>
            <a:endParaRPr lang="en-GB" dirty="0" smtClean="0"/>
          </a:p>
          <a:p>
            <a:r>
              <a:rPr lang="en-GB" dirty="0" smtClean="0"/>
              <a:t>To define the different organic reagents we use (e.g. nucleophiles)</a:t>
            </a:r>
          </a:p>
          <a:p>
            <a:r>
              <a:rPr lang="en-GB" dirty="0" smtClean="0"/>
              <a:t>To describe different organic reactions (e.g. addition, polymerisation)</a:t>
            </a:r>
          </a:p>
          <a:p>
            <a:r>
              <a:rPr lang="en-GB" dirty="0" smtClean="0"/>
              <a:t>To describe different types of reaction mechanisms</a:t>
            </a:r>
          </a:p>
          <a:p>
            <a:r>
              <a:rPr lang="en-GB" dirty="0" smtClean="0"/>
              <a:t>To explain what a reaction mechanism is</a:t>
            </a:r>
            <a:endParaRPr lang="en-GB" dirty="0"/>
          </a:p>
          <a:p>
            <a:r>
              <a:rPr lang="en-GB" dirty="0" smtClean="0"/>
              <a:t>To be able to give examples of all of the above and recognise examples of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6088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Reaction types</a:t>
            </a:r>
          </a:p>
          <a:p>
            <a:pPr marL="0" indent="0">
              <a:buNone/>
            </a:pPr>
            <a:r>
              <a:rPr lang="en-GB" b="1" dirty="0" smtClean="0"/>
              <a:t>Addition reactions:</a:t>
            </a:r>
            <a:r>
              <a:rPr lang="en-GB" dirty="0" smtClean="0"/>
              <a:t> joining two or more molecules together to form a larger molecule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Polymerisation:</a:t>
            </a:r>
            <a:r>
              <a:rPr lang="en-GB" dirty="0" smtClean="0"/>
              <a:t> joining together lots of simple molecules to form a giant molecule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90000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Reaction types</a:t>
            </a:r>
          </a:p>
          <a:p>
            <a:pPr marL="0" indent="0">
              <a:buNone/>
            </a:pPr>
            <a:r>
              <a:rPr lang="en-GB" b="1" dirty="0" smtClean="0"/>
              <a:t>Elimination:</a:t>
            </a:r>
            <a:r>
              <a:rPr lang="en-GB" dirty="0" smtClean="0"/>
              <a:t> when a small group of atoms breaks away from a larger molecule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Substitution:</a:t>
            </a:r>
            <a:r>
              <a:rPr lang="en-GB" dirty="0" smtClean="0"/>
              <a:t> when one species is replaced by another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07494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Reaction types</a:t>
            </a:r>
          </a:p>
          <a:p>
            <a:pPr marL="0" indent="0">
              <a:buNone/>
            </a:pPr>
            <a:r>
              <a:rPr lang="en-GB" b="1" dirty="0" smtClean="0"/>
              <a:t>Hydrolysis:</a:t>
            </a:r>
            <a:r>
              <a:rPr lang="en-GB" dirty="0" smtClean="0"/>
              <a:t> splitting a molecule into two new molecules by adding H</a:t>
            </a:r>
            <a:r>
              <a:rPr lang="en-GB" baseline="30000" dirty="0" smtClean="0"/>
              <a:t>+</a:t>
            </a:r>
            <a:r>
              <a:rPr lang="en-GB" dirty="0" smtClean="0"/>
              <a:t> and OH</a:t>
            </a:r>
            <a:r>
              <a:rPr lang="en-GB" baseline="30000" dirty="0" smtClean="0"/>
              <a:t>-</a:t>
            </a:r>
            <a:r>
              <a:rPr lang="en-GB" baseline="-25000" dirty="0" smtClean="0"/>
              <a:t> </a:t>
            </a:r>
            <a:r>
              <a:rPr lang="en-GB" dirty="0" smtClean="0"/>
              <a:t>derived from water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Oxidation:</a:t>
            </a:r>
            <a:r>
              <a:rPr lang="en-GB" dirty="0" smtClean="0"/>
              <a:t> any reaction in which a species loses electrons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Reduction:</a:t>
            </a:r>
            <a:r>
              <a:rPr lang="en-GB" dirty="0" smtClean="0"/>
              <a:t> any reaction in which a species gains electrons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81229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Reaction mechanisms</a:t>
            </a:r>
          </a:p>
          <a:p>
            <a:pPr marL="0" indent="0">
              <a:buNone/>
            </a:pPr>
            <a:r>
              <a:rPr lang="en-GB" dirty="0" smtClean="0"/>
              <a:t>A mechanism breaks down a reaction into individual stages</a:t>
            </a:r>
          </a:p>
          <a:p>
            <a:r>
              <a:rPr lang="en-GB" dirty="0" smtClean="0"/>
              <a:t>They use curly arrows to show how electron pairs move around when bonds are made or broken</a:t>
            </a:r>
          </a:p>
          <a:p>
            <a:r>
              <a:rPr lang="en-GB" dirty="0" smtClean="0"/>
              <a:t>The arrow starts at the bond or lone pair where the electrons are at the beginning of the reaction</a:t>
            </a:r>
          </a:p>
          <a:p>
            <a:r>
              <a:rPr lang="en-GB" dirty="0" smtClean="0"/>
              <a:t>The arrow points to where the new bond is formed at the end of the reaction, or to the atom where the electrons go</a:t>
            </a:r>
          </a:p>
        </p:txBody>
      </p:sp>
    </p:spTree>
    <p:extLst>
      <p:ext uri="{BB962C8B-B14F-4D97-AF65-F5344CB8AC3E}">
        <p14:creationId xmlns:p14="http://schemas.microsoft.com/office/powerpoint/2010/main" val="364986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360608"/>
            <a:ext cx="11964473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Different reagents</a:t>
            </a:r>
          </a:p>
          <a:p>
            <a:pPr marL="0" indent="0">
              <a:buNone/>
            </a:pPr>
            <a:r>
              <a:rPr lang="en-GB" b="1" u="sng" dirty="0" smtClean="0"/>
              <a:t>Nucleophiles</a:t>
            </a:r>
          </a:p>
          <a:p>
            <a:r>
              <a:rPr lang="en-GB" dirty="0" smtClean="0"/>
              <a:t>Are electron pair donors.  </a:t>
            </a:r>
          </a:p>
          <a:p>
            <a:r>
              <a:rPr lang="en-GB" dirty="0" smtClean="0"/>
              <a:t>They’re often negatively charged ions (e.g. halide ions) or species that contain a lone pair of electrons (e.g. the oxygen atoms in water).</a:t>
            </a:r>
          </a:p>
          <a:p>
            <a:r>
              <a:rPr lang="en-GB" dirty="0" smtClean="0"/>
              <a:t>They’re electron rich, so they’re attracted to places that are electron poor. E.g. positive ions, </a:t>
            </a:r>
            <a:r>
              <a:rPr lang="el-GR" dirty="0" smtClean="0"/>
              <a:t>δ</a:t>
            </a:r>
            <a:r>
              <a:rPr lang="en-GB" dirty="0" smtClean="0"/>
              <a:t>+ areas on polar bonds</a:t>
            </a:r>
          </a:p>
          <a:p>
            <a:pPr marL="0" indent="0">
              <a:buNone/>
            </a:pPr>
            <a:r>
              <a:rPr lang="en-GB" dirty="0" smtClean="0"/>
              <a:t>E.g. Nucleophiles are attracted to the C</a:t>
            </a:r>
            <a:r>
              <a:rPr lang="el-GR" dirty="0"/>
              <a:t> </a:t>
            </a:r>
            <a:r>
              <a:rPr lang="el-GR" baseline="30000" dirty="0"/>
              <a:t>δ</a:t>
            </a:r>
            <a:r>
              <a:rPr lang="en-GB" baseline="30000" dirty="0"/>
              <a:t>+ </a:t>
            </a:r>
            <a:r>
              <a:rPr lang="en-GB" dirty="0"/>
              <a:t> </a:t>
            </a:r>
            <a:r>
              <a:rPr lang="en-GB" dirty="0" smtClean="0"/>
              <a:t>in a polar carbon hydrogen bond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0700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Different reagents</a:t>
            </a:r>
          </a:p>
          <a:p>
            <a:pPr marL="0" indent="0">
              <a:buNone/>
            </a:pPr>
            <a:r>
              <a:rPr lang="en-GB" b="1" u="sng" dirty="0" smtClean="0"/>
              <a:t>Electrophiles</a:t>
            </a:r>
            <a:endParaRPr lang="en-GB" u="sng" dirty="0" smtClean="0"/>
          </a:p>
          <a:p>
            <a:r>
              <a:rPr lang="en-GB" dirty="0" smtClean="0"/>
              <a:t>Are electron pair acceptors</a:t>
            </a:r>
          </a:p>
          <a:p>
            <a:r>
              <a:rPr lang="en-GB" dirty="0" smtClean="0"/>
              <a:t>They’re often positively charged ions (e.g. H</a:t>
            </a:r>
            <a:r>
              <a:rPr lang="en-GB" baseline="30000" dirty="0" smtClean="0"/>
              <a:t>+</a:t>
            </a:r>
            <a:r>
              <a:rPr lang="en-GB" dirty="0" smtClean="0"/>
              <a:t>) or </a:t>
            </a:r>
            <a:r>
              <a:rPr lang="el-GR" dirty="0" smtClean="0"/>
              <a:t>δ</a:t>
            </a:r>
            <a:r>
              <a:rPr lang="en-GB" dirty="0" smtClean="0"/>
              <a:t>+ areas in polar bonds</a:t>
            </a:r>
          </a:p>
          <a:p>
            <a:r>
              <a:rPr lang="en-GB" dirty="0" smtClean="0"/>
              <a:t>They are electron poor so are attracted to places that are electron rich.</a:t>
            </a:r>
          </a:p>
          <a:p>
            <a:r>
              <a:rPr lang="en-GB" dirty="0" smtClean="0"/>
              <a:t>They like to react with negative ions, atoms with lone pairs and the electron rich area around a C = C bond</a:t>
            </a:r>
          </a:p>
          <a:p>
            <a:r>
              <a:rPr lang="en-GB" dirty="0" smtClean="0"/>
              <a:t>E.g. alkene molecules reacting with </a:t>
            </a:r>
            <a:r>
              <a:rPr lang="en-GB" dirty="0" err="1" smtClean="0"/>
              <a:t>HBr</a:t>
            </a:r>
            <a:r>
              <a:rPr lang="en-GB" dirty="0" smtClean="0"/>
              <a:t>, H</a:t>
            </a:r>
            <a:r>
              <a:rPr lang="el-GR" dirty="0"/>
              <a:t> </a:t>
            </a:r>
            <a:r>
              <a:rPr lang="el-GR" baseline="30000" dirty="0"/>
              <a:t>δ</a:t>
            </a:r>
            <a:r>
              <a:rPr lang="en-GB" baseline="30000" dirty="0"/>
              <a:t>+ </a:t>
            </a:r>
            <a:r>
              <a:rPr lang="en-GB" baseline="-25000" dirty="0"/>
              <a:t> </a:t>
            </a:r>
            <a:r>
              <a:rPr lang="en-GB" dirty="0" smtClean="0"/>
              <a:t>acts as an electrophile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67737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Different reagents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u="sng" dirty="0" smtClean="0"/>
              <a:t>Radicals</a:t>
            </a:r>
          </a:p>
          <a:p>
            <a:r>
              <a:rPr lang="en-GB" dirty="0" smtClean="0"/>
              <a:t>Have an unpaired electron e.g. when a chlorine molecule splits</a:t>
            </a:r>
          </a:p>
          <a:p>
            <a:r>
              <a:rPr lang="en-GB" dirty="0" smtClean="0"/>
              <a:t>The unpaired electron makes them highly reactive</a:t>
            </a:r>
          </a:p>
          <a:p>
            <a:r>
              <a:rPr lang="en-GB" dirty="0" smtClean="0"/>
              <a:t>They react with anything</a:t>
            </a:r>
          </a:p>
          <a:p>
            <a:r>
              <a:rPr lang="en-GB" dirty="0" smtClean="0"/>
              <a:t>E.g. they react with non polar bonds like those found in alkanes</a:t>
            </a:r>
          </a:p>
        </p:txBody>
      </p:sp>
    </p:spTree>
    <p:extLst>
      <p:ext uri="{BB962C8B-B14F-4D97-AF65-F5344CB8AC3E}">
        <p14:creationId xmlns:p14="http://schemas.microsoft.com/office/powerpoint/2010/main" val="353358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3599</TotalTime>
  <Words>705</Words>
  <Application>Microsoft Office PowerPoint</Application>
  <PresentationFormat>Widescreen</PresentationFormat>
  <Paragraphs>103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Office Theme</vt:lpstr>
      <vt:lpstr>Introduction to organic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organic reactions</dc:title>
  <dc:creator>Jennifer Scott</dc:creator>
  <cp:lastModifiedBy>Jennifer Scott</cp:lastModifiedBy>
  <cp:revision>21</cp:revision>
  <dcterms:created xsi:type="dcterms:W3CDTF">2017-02-14T13:48:11Z</dcterms:created>
  <dcterms:modified xsi:type="dcterms:W3CDTF">2017-02-17T22:27:52Z</dcterms:modified>
</cp:coreProperties>
</file>