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442" r:id="rId2"/>
    <p:sldId id="606" r:id="rId3"/>
    <p:sldId id="619" r:id="rId4"/>
    <p:sldId id="620" r:id="rId5"/>
    <p:sldId id="633" r:id="rId6"/>
    <p:sldId id="635" r:id="rId7"/>
    <p:sldId id="634" r:id="rId8"/>
    <p:sldId id="636" r:id="rId9"/>
    <p:sldId id="637" r:id="rId10"/>
    <p:sldId id="638" r:id="rId11"/>
    <p:sldId id="639" r:id="rId12"/>
    <p:sldId id="640" r:id="rId13"/>
    <p:sldId id="641" r:id="rId14"/>
    <p:sldId id="610" r:id="rId15"/>
    <p:sldId id="611" r:id="rId16"/>
    <p:sldId id="612" r:id="rId17"/>
    <p:sldId id="613" r:id="rId18"/>
    <p:sldId id="614" r:id="rId19"/>
    <p:sldId id="632" r:id="rId20"/>
    <p:sldId id="621" r:id="rId21"/>
    <p:sldId id="594" r:id="rId22"/>
    <p:sldId id="622" r:id="rId23"/>
    <p:sldId id="626" r:id="rId24"/>
    <p:sldId id="627" r:id="rId25"/>
    <p:sldId id="628" r:id="rId26"/>
    <p:sldId id="630" r:id="rId27"/>
    <p:sldId id="631" r:id="rId28"/>
    <p:sldId id="617" r:id="rId29"/>
    <p:sldId id="618" r:id="rId30"/>
    <p:sldId id="605" r:id="rId31"/>
    <p:sldId id="623" r:id="rId3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5E0A58"/>
    <a:srgbClr val="FF9999"/>
    <a:srgbClr val="FF7C80"/>
    <a:srgbClr val="F40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089" autoAdjust="0"/>
  </p:normalViewPr>
  <p:slideViewPr>
    <p:cSldViewPr>
      <p:cViewPr varScale="1">
        <p:scale>
          <a:sx n="99" d="100"/>
          <a:sy n="99" d="100"/>
        </p:scale>
        <p:origin x="19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9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AC9963ED-7B53-4359-ACA3-D72DFD35B8FF}" type="datetimeFigureOut">
              <a:rPr lang="en-GB" smtClean="0"/>
              <a:pPr/>
              <a:t>14/09/2017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FCC02A20-88BE-4DC3-981B-F75F358C9B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18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B59CB398-DD71-4FB3-9AFE-11C88379A9B1}" type="datetimeFigureOut">
              <a:rPr lang="en-GB" smtClean="0"/>
              <a:pPr/>
              <a:t>14/09/2017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63" tIns="47781" rIns="95563" bIns="477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659000F3-3C8D-4961-ADF7-62DB7051DA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4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Answer = 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17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Give the pupils approx 10 </a:t>
            </a:r>
            <a:r>
              <a:rPr lang="en-GB" dirty="0" err="1" smtClean="0"/>
              <a:t>mins</a:t>
            </a:r>
            <a:r>
              <a:rPr lang="en-GB" dirty="0" smtClean="0"/>
              <a:t> to complete.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017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baseline="0" dirty="0" smtClean="0"/>
              <a:t>200</a:t>
            </a:r>
          </a:p>
          <a:p>
            <a:pPr marL="228600" indent="-228600">
              <a:buAutoNum type="arabicPeriod"/>
            </a:pPr>
            <a:endParaRPr lang="en-GB" baseline="0" dirty="0" smtClean="0"/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230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225+ 250 = 475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314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GB" dirty="0" smtClean="0"/>
              <a:t>P=</a:t>
            </a:r>
            <a:r>
              <a:rPr lang="en-GB" dirty="0" err="1" smtClean="0"/>
              <a:t>nRT</a:t>
            </a:r>
            <a:r>
              <a:rPr lang="en-GB" dirty="0" smtClean="0"/>
              <a:t>/V=0.15x8.31x571/0.007=1.02x10</a:t>
            </a:r>
            <a:r>
              <a:rPr lang="en-GB" baseline="30000" dirty="0" smtClean="0"/>
              <a:t>5</a:t>
            </a:r>
            <a:r>
              <a:rPr lang="en-GB" dirty="0" smtClean="0"/>
              <a:t>Pa</a:t>
            </a:r>
          </a:p>
          <a:p>
            <a:pPr marL="228600" indent="-228600">
              <a:buAutoNum type="arabicPeriod"/>
            </a:pPr>
            <a:r>
              <a:rPr lang="en-GB" dirty="0" smtClean="0"/>
              <a:t>V=</a:t>
            </a:r>
            <a:r>
              <a:rPr lang="en-GB" dirty="0" err="1" smtClean="0"/>
              <a:t>nRT</a:t>
            </a:r>
            <a:r>
              <a:rPr lang="en-GB" dirty="0" smtClean="0"/>
              <a:t>/P=0.1x8.31x308/150000=1.70x10</a:t>
            </a:r>
            <a:r>
              <a:rPr lang="en-GB" baseline="30000" dirty="0" smtClean="0"/>
              <a:t>-3</a:t>
            </a:r>
            <a:r>
              <a:rPr lang="en-GB" dirty="0" smtClean="0"/>
              <a:t>m</a:t>
            </a:r>
            <a:r>
              <a:rPr lang="en-GB" baseline="30000" dirty="0" smtClean="0"/>
              <a:t>3</a:t>
            </a:r>
            <a:endParaRPr lang="en-GB" baseline="0" dirty="0" smtClean="0"/>
          </a:p>
          <a:p>
            <a:pPr marL="228600" indent="-228600">
              <a:buAutoNum type="arabicPeriod"/>
            </a:pPr>
            <a:r>
              <a:rPr lang="en-GB" baseline="0" dirty="0" smtClean="0"/>
              <a:t>P=</a:t>
            </a:r>
            <a:r>
              <a:rPr lang="en-GB" baseline="0" dirty="0" err="1" smtClean="0"/>
              <a:t>nRT</a:t>
            </a:r>
            <a:r>
              <a:rPr lang="en-GB" baseline="0" dirty="0" smtClean="0"/>
              <a:t>/V=1.0x8.31x298/0.02=1.24x10</a:t>
            </a:r>
            <a:r>
              <a:rPr lang="en-GB" baseline="30000" dirty="0" smtClean="0"/>
              <a:t>5</a:t>
            </a:r>
            <a:r>
              <a:rPr lang="en-GB" baseline="0" dirty="0" smtClean="0"/>
              <a:t>Pa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T=PV/</a:t>
            </a:r>
            <a:r>
              <a:rPr lang="en-GB" baseline="0" dirty="0" err="1" smtClean="0"/>
              <a:t>nR</a:t>
            </a:r>
            <a:r>
              <a:rPr lang="en-GB" baseline="0" dirty="0" smtClean="0"/>
              <a:t>=100000x0.02/0.1x8.31=240m</a:t>
            </a:r>
            <a:r>
              <a:rPr lang="en-GB" baseline="30000" dirty="0" smtClean="0"/>
              <a:t>3</a:t>
            </a:r>
          </a:p>
          <a:p>
            <a:pPr marL="228600" indent="-228600">
              <a:buAutoNum type="arabicPeriod"/>
            </a:pPr>
            <a:endParaRPr lang="en-GB" baseline="0" dirty="0" smtClean="0"/>
          </a:p>
          <a:p>
            <a:pPr marL="228600" indent="-228600">
              <a:buAutoNum type="arabicPeriod"/>
            </a:pPr>
            <a:endParaRPr lang="en-GB" dirty="0" smtClean="0"/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62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 flipV="1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Picture 11" descr="back_ground_ele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371600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atom_element_larg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3118149" y="44624"/>
            <a:ext cx="7474125" cy="797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3836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7" name="Picture 6" descr="upper_swoosh_graphic_element_rever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lower_swoosh_graphic_elemen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Picture 10" descr="atom_element_smal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88224" y="1"/>
            <a:ext cx="2738438" cy="2420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27C7EAA-BE4A-4D34-B99B-1C24A78B0F77}" type="datetimeFigureOut">
              <a:rPr lang="en-GB" smtClean="0"/>
              <a:pPr/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 descr="atom_element_smal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8224" y="1"/>
            <a:ext cx="2738438" cy="2420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Miss Majid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18B85-3DE5-4EA7-B10F-8AFA4377F9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33600" y="274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33600" y="1330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33600" y="2040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133600" y="3388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133600" y="409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133600" y="4876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76200" y="579435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96635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905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505199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505199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2560637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2865437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39" y="2865437"/>
            <a:ext cx="4041775" cy="4068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2" y="25606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76200" y="6258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143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Clr>
          <a:schemeClr val="accent6">
            <a:lumMod val="50000"/>
          </a:schemeClr>
        </a:buClr>
        <a:buFont typeface="Arial" pitchFamily="34" charset="0"/>
        <a:buNone/>
        <a:defRPr sz="3600" b="1" kern="1200" baseline="0">
          <a:solidFill>
            <a:schemeClr val="accent6">
              <a:lumMod val="50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c.nasa.gov/WWW/K-12/airplane/aglussac.html" TargetMode="External"/><Relationship Id="rId2" Type="http://schemas.openxmlformats.org/officeDocument/2006/relationships/hyperlink" Target="http://www.grc.nasa.gov/WWW/K-12/airplane/boyl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rc.nasa.gov/WWW/K-2/airplane/Animation/frglab2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1052736"/>
            <a:ext cx="7524328" cy="860425"/>
          </a:xfrm>
        </p:spPr>
        <p:txBody>
          <a:bodyPr/>
          <a:lstStyle/>
          <a:p>
            <a:pPr algn="ctr"/>
            <a:r>
              <a:rPr lang="en-GB" sz="4000" dirty="0" smtClean="0"/>
              <a:t>Avogadro’s Law and Gas Volume</a:t>
            </a:r>
            <a:br>
              <a:rPr lang="en-GB" sz="4000" dirty="0" smtClean="0"/>
            </a:br>
            <a:r>
              <a:rPr lang="en-GB" sz="4000" dirty="0" smtClean="0"/>
              <a:t>Calculations</a:t>
            </a:r>
            <a:endParaRPr lang="en-US" sz="4000" dirty="0"/>
          </a:p>
        </p:txBody>
      </p:sp>
      <p:grpSp>
        <p:nvGrpSpPr>
          <p:cNvPr id="9" name="Group 8"/>
          <p:cNvGrpSpPr/>
          <p:nvPr/>
        </p:nvGrpSpPr>
        <p:grpSpPr>
          <a:xfrm>
            <a:off x="3419872" y="2852936"/>
            <a:ext cx="5760640" cy="4005064"/>
            <a:chOff x="3419872" y="2852936"/>
            <a:chExt cx="5760640" cy="4005064"/>
          </a:xfrm>
          <a:solidFill>
            <a:schemeClr val="bg1"/>
          </a:solidFill>
        </p:grpSpPr>
        <p:sp>
          <p:nvSpPr>
            <p:cNvPr id="6" name="TextBox 5"/>
            <p:cNvSpPr txBox="1"/>
            <p:nvPr/>
          </p:nvSpPr>
          <p:spPr>
            <a:xfrm>
              <a:off x="3419872" y="2852936"/>
              <a:ext cx="5760640" cy="4005064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defRPr/>
              </a:pPr>
              <a:r>
                <a:rPr lang="en-GB" sz="2400" b="1" dirty="0" smtClean="0"/>
                <a:t>Do Now:</a:t>
              </a:r>
            </a:p>
            <a:p>
              <a:pPr>
                <a:defRPr/>
              </a:pPr>
              <a:endParaRPr lang="en-GB" sz="2400" b="1" dirty="0" smtClean="0"/>
            </a:p>
            <a:p>
              <a:pPr>
                <a:defRPr/>
              </a:pPr>
              <a:endParaRPr lang="en-GB" sz="2400" b="1" dirty="0" smtClean="0"/>
            </a:p>
            <a:p>
              <a:pPr>
                <a:defRPr/>
              </a:pPr>
              <a:endParaRPr lang="en-GB" sz="2400" b="1" dirty="0" smtClean="0"/>
            </a:p>
            <a:p>
              <a:pPr>
                <a:defRPr/>
              </a:pPr>
              <a:endParaRPr lang="en-GB" sz="2400" b="1" dirty="0" smtClean="0"/>
            </a:p>
            <a:p>
              <a:pPr>
                <a:defRPr/>
              </a:pPr>
              <a:endParaRPr lang="en-GB" sz="2400" b="1" dirty="0" smtClean="0"/>
            </a:p>
            <a:p>
              <a:pPr>
                <a:defRPr/>
              </a:pPr>
              <a:endParaRPr lang="en-GB" sz="2400" b="1" dirty="0" smtClean="0"/>
            </a:p>
            <a:p>
              <a:pPr>
                <a:defRPr/>
              </a:pPr>
              <a:endParaRPr lang="en-GB" sz="2400" b="1" dirty="0" smtClean="0"/>
            </a:p>
            <a:p>
              <a:pPr>
                <a:defRPr/>
              </a:pPr>
              <a:endParaRPr lang="en-GB" sz="2400" b="1" dirty="0" smtClean="0"/>
            </a:p>
            <a:p>
              <a:pPr>
                <a:defRPr/>
              </a:pPr>
              <a:endParaRPr lang="en-GB" sz="2400" b="1" dirty="0" smtClean="0"/>
            </a:p>
            <a:p>
              <a:pPr>
                <a:defRPr/>
              </a:pPr>
              <a:endParaRPr lang="en-GB" sz="2400" b="1" dirty="0" smtClean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1265" t="16734" r="36082" b="49798"/>
            <a:stretch>
              <a:fillRect/>
            </a:stretch>
          </p:blipFill>
          <p:spPr bwMode="auto">
            <a:xfrm>
              <a:off x="3563888" y="3284983"/>
              <a:ext cx="5616624" cy="32366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Nitrogen monoxide and oxygen react to form nitrogen dioxide </a:t>
            </a:r>
            <a:r>
              <a:rPr lang="en-GB" dirty="0" err="1" smtClean="0"/>
              <a:t>aoccrding</a:t>
            </a:r>
            <a:r>
              <a:rPr lang="en-GB" dirty="0" smtClean="0"/>
              <a:t> to this equation: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dirty="0" smtClean="0"/>
              <a:t>2NO</a:t>
            </a:r>
            <a:r>
              <a:rPr lang="en-GB" baseline="-25000" dirty="0" smtClean="0"/>
              <a:t>(g)</a:t>
            </a:r>
            <a:r>
              <a:rPr lang="en-GB" dirty="0" smtClean="0"/>
              <a:t> + O</a:t>
            </a:r>
            <a:r>
              <a:rPr lang="en-GB" baseline="-25000" dirty="0" smtClean="0"/>
              <a:t>2(g)</a:t>
            </a:r>
            <a:r>
              <a:rPr lang="en-GB" baseline="30000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2NO</a:t>
            </a:r>
            <a:r>
              <a:rPr lang="en-GB" baseline="-25000" dirty="0" smtClean="0">
                <a:sym typeface="Wingdings" panose="05000000000000000000" pitchFamily="2" charset="2"/>
              </a:rPr>
              <a:t>2(g)</a:t>
            </a:r>
          </a:p>
          <a:p>
            <a:pPr marL="0" indent="0">
              <a:buNone/>
            </a:pPr>
            <a:endParaRPr lang="en-GB" baseline="-25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50cm</a:t>
            </a:r>
            <a:r>
              <a:rPr lang="en-GB" baseline="30000" dirty="0" smtClean="0">
                <a:sym typeface="Wingdings" panose="05000000000000000000" pitchFamily="2" charset="2"/>
              </a:rPr>
              <a:t>3</a:t>
            </a:r>
            <a:r>
              <a:rPr lang="en-GB" dirty="0" smtClean="0">
                <a:sym typeface="Wingdings" panose="05000000000000000000" pitchFamily="2" charset="2"/>
              </a:rPr>
              <a:t> of nitrogen monoxide are mixed with 25cm</a:t>
            </a:r>
            <a:r>
              <a:rPr lang="en-GB" baseline="30000" dirty="0" smtClean="0">
                <a:sym typeface="Wingdings" panose="05000000000000000000" pitchFamily="2" charset="2"/>
              </a:rPr>
              <a:t>3</a:t>
            </a:r>
            <a:r>
              <a:rPr lang="en-GB" dirty="0" smtClean="0">
                <a:sym typeface="Wingdings" panose="05000000000000000000" pitchFamily="2" charset="2"/>
              </a:rPr>
              <a:t> of oxygen, and reacted. What volume of nitrogen dioxide is formed?</a:t>
            </a:r>
          </a:p>
          <a:p>
            <a:pPr marL="0" indent="0">
              <a:buNone/>
            </a:pPr>
            <a:endParaRPr lang="en-GB" sz="36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GB" sz="3600" dirty="0" smtClean="0">
                <a:sym typeface="Wingdings" panose="05000000000000000000" pitchFamily="2" charset="2"/>
              </a:rPr>
              <a:t>50cm</a:t>
            </a:r>
            <a:r>
              <a:rPr lang="en-GB" sz="3600" baseline="30000" dirty="0">
                <a:sym typeface="Wingdings" panose="05000000000000000000" pitchFamily="2" charset="2"/>
              </a:rPr>
              <a:t>3</a:t>
            </a:r>
            <a:endParaRPr lang="en-GB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44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305800" cy="5517232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r>
              <a:rPr lang="en-GB" sz="1800" dirty="0" err="1" smtClean="0"/>
              <a:t>Sulfur</a:t>
            </a:r>
            <a:r>
              <a:rPr lang="en-GB" sz="1800" dirty="0" smtClean="0"/>
              <a:t> dioxide and oxygen react to form </a:t>
            </a:r>
            <a:r>
              <a:rPr lang="en-GB" sz="1800" dirty="0" err="1" smtClean="0"/>
              <a:t>sulfur</a:t>
            </a:r>
            <a:r>
              <a:rPr lang="en-GB" sz="1800" dirty="0" smtClean="0"/>
              <a:t> trioxide according to this equation:</a:t>
            </a:r>
          </a:p>
          <a:p>
            <a:pPr marL="457200" indent="-457200">
              <a:buAutoNum type="arabicParenR"/>
            </a:pPr>
            <a:endParaRPr lang="en-GB" sz="1800" dirty="0"/>
          </a:p>
          <a:p>
            <a:pPr marL="0" indent="0" algn="ctr">
              <a:buNone/>
            </a:pPr>
            <a:r>
              <a:rPr lang="en-GB" sz="1800" dirty="0" smtClean="0"/>
              <a:t>2SO</a:t>
            </a:r>
            <a:r>
              <a:rPr lang="en-GB" sz="1800" baseline="-25000" dirty="0" smtClean="0"/>
              <a:t>2(g)</a:t>
            </a:r>
            <a:r>
              <a:rPr lang="en-GB" sz="1800" dirty="0" smtClean="0"/>
              <a:t> + O</a:t>
            </a:r>
            <a:r>
              <a:rPr lang="en-GB" sz="1800" baseline="-25000" dirty="0" smtClean="0"/>
              <a:t>2(g)</a:t>
            </a:r>
            <a:r>
              <a:rPr lang="en-GB" sz="1800" dirty="0" smtClean="0"/>
              <a:t> </a:t>
            </a:r>
            <a:r>
              <a:rPr lang="en-GB" sz="1800" dirty="0" smtClean="0">
                <a:sym typeface="Wingdings" panose="05000000000000000000" pitchFamily="2" charset="2"/>
              </a:rPr>
              <a:t> 2SO</a:t>
            </a:r>
            <a:r>
              <a:rPr lang="en-GB" sz="1800" baseline="-25000" dirty="0" smtClean="0">
                <a:sym typeface="Wingdings" panose="05000000000000000000" pitchFamily="2" charset="2"/>
              </a:rPr>
              <a:t>3(g)</a:t>
            </a:r>
          </a:p>
          <a:p>
            <a:pPr marL="0" indent="0">
              <a:buNone/>
            </a:pPr>
            <a:endParaRPr lang="en-GB" sz="1800" baseline="-25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1800" dirty="0" smtClean="0">
                <a:sym typeface="Wingdings" panose="05000000000000000000" pitchFamily="2" charset="2"/>
              </a:rPr>
              <a:t>200cm</a:t>
            </a:r>
            <a:r>
              <a:rPr lang="en-GB" sz="1800" baseline="30000" dirty="0" smtClean="0">
                <a:sym typeface="Wingdings" panose="05000000000000000000" pitchFamily="2" charset="2"/>
              </a:rPr>
              <a:t>3</a:t>
            </a:r>
            <a:r>
              <a:rPr lang="en-GB" sz="1800" dirty="0" smtClean="0">
                <a:sym typeface="Wingdings" panose="05000000000000000000" pitchFamily="2" charset="2"/>
              </a:rPr>
              <a:t> of </a:t>
            </a:r>
            <a:r>
              <a:rPr lang="en-GB" sz="1800" dirty="0" err="1" smtClean="0">
                <a:sym typeface="Wingdings" panose="05000000000000000000" pitchFamily="2" charset="2"/>
              </a:rPr>
              <a:t>sulfur</a:t>
            </a:r>
            <a:r>
              <a:rPr lang="en-GB" sz="1800" dirty="0" smtClean="0">
                <a:sym typeface="Wingdings" panose="05000000000000000000" pitchFamily="2" charset="2"/>
              </a:rPr>
              <a:t> dioxide are mixed with 200cm</a:t>
            </a:r>
            <a:r>
              <a:rPr lang="en-GB" sz="1800" baseline="30000" dirty="0" smtClean="0">
                <a:sym typeface="Wingdings" panose="05000000000000000000" pitchFamily="2" charset="2"/>
              </a:rPr>
              <a:t>3</a:t>
            </a:r>
            <a:r>
              <a:rPr lang="en-GB" sz="1800" dirty="0" smtClean="0">
                <a:sym typeface="Wingdings" panose="05000000000000000000" pitchFamily="2" charset="2"/>
              </a:rPr>
              <a:t> of oxygen, and reacted. What volume of </a:t>
            </a:r>
            <a:r>
              <a:rPr lang="en-GB" sz="1800" dirty="0" err="1" smtClean="0">
                <a:sym typeface="Wingdings" panose="05000000000000000000" pitchFamily="2" charset="2"/>
              </a:rPr>
              <a:t>sulfur</a:t>
            </a:r>
            <a:r>
              <a:rPr lang="en-GB" sz="1800" dirty="0" smtClean="0">
                <a:sym typeface="Wingdings" panose="05000000000000000000" pitchFamily="2" charset="2"/>
              </a:rPr>
              <a:t> trioxide is formed?</a:t>
            </a:r>
          </a:p>
          <a:p>
            <a:pPr marL="0" indent="0">
              <a:buNone/>
            </a:pPr>
            <a:endParaRPr lang="en-GB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1800" dirty="0" smtClean="0">
                <a:sym typeface="Wingdings" panose="05000000000000000000" pitchFamily="2" charset="2"/>
              </a:rPr>
              <a:t>2) Methane and oxygen react to form carbon dioxide and water according to this equation:</a:t>
            </a:r>
          </a:p>
          <a:p>
            <a:pPr marL="0" indent="0">
              <a:buNone/>
            </a:pPr>
            <a:endParaRPr lang="en-GB" sz="18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GB" sz="1800" dirty="0" smtClean="0">
                <a:sym typeface="Wingdings" panose="05000000000000000000" pitchFamily="2" charset="2"/>
              </a:rPr>
              <a:t>CH</a:t>
            </a:r>
            <a:r>
              <a:rPr lang="en-GB" sz="1800" baseline="-25000" dirty="0" smtClean="0">
                <a:sym typeface="Wingdings" panose="05000000000000000000" pitchFamily="2" charset="2"/>
              </a:rPr>
              <a:t>4(g)</a:t>
            </a:r>
            <a:r>
              <a:rPr lang="en-GB" sz="1800" dirty="0" smtClean="0">
                <a:sym typeface="Wingdings" panose="05000000000000000000" pitchFamily="2" charset="2"/>
              </a:rPr>
              <a:t> + 2O</a:t>
            </a:r>
            <a:r>
              <a:rPr lang="en-GB" sz="1800" baseline="-25000" dirty="0" smtClean="0">
                <a:sym typeface="Wingdings" panose="05000000000000000000" pitchFamily="2" charset="2"/>
              </a:rPr>
              <a:t>2(g)</a:t>
            </a:r>
            <a:r>
              <a:rPr lang="en-GB" sz="1800" dirty="0" smtClean="0">
                <a:sym typeface="Wingdings" panose="05000000000000000000" pitchFamily="2" charset="2"/>
              </a:rPr>
              <a:t>  CO</a:t>
            </a:r>
            <a:r>
              <a:rPr lang="en-GB" sz="1800" baseline="-25000" dirty="0" smtClean="0">
                <a:sym typeface="Wingdings" panose="05000000000000000000" pitchFamily="2" charset="2"/>
              </a:rPr>
              <a:t>2(g)</a:t>
            </a:r>
            <a:r>
              <a:rPr lang="en-GB" sz="1800" dirty="0" smtClean="0">
                <a:sym typeface="Wingdings" panose="05000000000000000000" pitchFamily="2" charset="2"/>
              </a:rPr>
              <a:t> + 2H</a:t>
            </a:r>
            <a:r>
              <a:rPr lang="en-GB" sz="1800" baseline="-25000" dirty="0" smtClean="0">
                <a:sym typeface="Wingdings" panose="05000000000000000000" pitchFamily="2" charset="2"/>
              </a:rPr>
              <a:t>2</a:t>
            </a:r>
            <a:r>
              <a:rPr lang="en-GB" sz="1800" dirty="0" smtClean="0">
                <a:sym typeface="Wingdings" panose="05000000000000000000" pitchFamily="2" charset="2"/>
              </a:rPr>
              <a:t>O</a:t>
            </a:r>
            <a:r>
              <a:rPr lang="en-GB" sz="1800" baseline="-25000" dirty="0" smtClean="0">
                <a:sym typeface="Wingdings" panose="05000000000000000000" pitchFamily="2" charset="2"/>
              </a:rPr>
              <a:t>(g)</a:t>
            </a:r>
            <a:endParaRPr lang="en-GB" sz="1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1800" dirty="0" smtClean="0">
                <a:sym typeface="Wingdings" panose="05000000000000000000" pitchFamily="2" charset="2"/>
              </a:rPr>
              <a:t>100cm</a:t>
            </a:r>
            <a:r>
              <a:rPr lang="en-GB" sz="1800" baseline="30000" dirty="0" smtClean="0">
                <a:sym typeface="Wingdings" panose="05000000000000000000" pitchFamily="2" charset="2"/>
              </a:rPr>
              <a:t>3</a:t>
            </a:r>
            <a:r>
              <a:rPr lang="en-GB" sz="1800" dirty="0" smtClean="0">
                <a:sym typeface="Wingdings" panose="05000000000000000000" pitchFamily="2" charset="2"/>
              </a:rPr>
              <a:t> of methane is mixed with 100cm</a:t>
            </a:r>
            <a:r>
              <a:rPr lang="en-GB" sz="1800" baseline="30000" dirty="0" smtClean="0">
                <a:sym typeface="Wingdings" panose="05000000000000000000" pitchFamily="2" charset="2"/>
              </a:rPr>
              <a:t>3</a:t>
            </a:r>
            <a:r>
              <a:rPr lang="en-GB" sz="1800" dirty="0" smtClean="0">
                <a:sym typeface="Wingdings" panose="05000000000000000000" pitchFamily="2" charset="2"/>
              </a:rPr>
              <a:t> of oxygen, and reacted. What volume of gas is formed?</a:t>
            </a: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5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3. Hydrogen sulphide and oxygen react to form </a:t>
            </a:r>
            <a:r>
              <a:rPr lang="en-GB" dirty="0" err="1" smtClean="0"/>
              <a:t>sulfur</a:t>
            </a:r>
            <a:r>
              <a:rPr lang="en-GB" dirty="0" smtClean="0"/>
              <a:t> dioxide and water according to the equation: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2</a:t>
            </a:r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S</a:t>
            </a:r>
            <a:r>
              <a:rPr lang="en-GB" baseline="-25000" dirty="0" smtClean="0"/>
              <a:t>(g)</a:t>
            </a:r>
            <a:r>
              <a:rPr lang="en-GB" dirty="0" smtClean="0"/>
              <a:t> + 3O</a:t>
            </a:r>
            <a:r>
              <a:rPr lang="en-GB" baseline="-25000" dirty="0" smtClean="0"/>
              <a:t>2(g)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2SO</a:t>
            </a:r>
            <a:r>
              <a:rPr lang="en-GB" baseline="-25000" dirty="0" smtClean="0">
                <a:sym typeface="Wingdings" panose="05000000000000000000" pitchFamily="2" charset="2"/>
              </a:rPr>
              <a:t>2(g)</a:t>
            </a:r>
            <a:r>
              <a:rPr lang="en-GB" dirty="0" smtClean="0">
                <a:sym typeface="Wingdings" panose="05000000000000000000" pitchFamily="2" charset="2"/>
              </a:rPr>
              <a:t> + 2H</a:t>
            </a:r>
            <a:r>
              <a:rPr lang="en-GB" baseline="-25000" dirty="0" smtClean="0">
                <a:sym typeface="Wingdings" panose="05000000000000000000" pitchFamily="2" charset="2"/>
              </a:rPr>
              <a:t>2</a:t>
            </a:r>
            <a:r>
              <a:rPr lang="en-GB" dirty="0" smtClean="0">
                <a:sym typeface="Wingdings" panose="05000000000000000000" pitchFamily="2" charset="2"/>
              </a:rPr>
              <a:t>O</a:t>
            </a:r>
            <a:r>
              <a:rPr lang="en-GB" baseline="-25000" dirty="0" smtClean="0">
                <a:sym typeface="Wingdings" panose="05000000000000000000" pitchFamily="2" charset="2"/>
              </a:rPr>
              <a:t>(l)</a:t>
            </a:r>
          </a:p>
          <a:p>
            <a:pPr marL="0" indent="0">
              <a:buNone/>
            </a:pPr>
            <a:endParaRPr lang="en-GB" baseline="-25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250cm</a:t>
            </a:r>
            <a:r>
              <a:rPr lang="en-GB" baseline="30000" dirty="0" smtClean="0">
                <a:sym typeface="Wingdings" panose="05000000000000000000" pitchFamily="2" charset="2"/>
              </a:rPr>
              <a:t>3</a:t>
            </a:r>
            <a:r>
              <a:rPr lang="en-GB" dirty="0" smtClean="0">
                <a:sym typeface="Wingdings" panose="05000000000000000000" pitchFamily="2" charset="2"/>
              </a:rPr>
              <a:t> of hydrogen sulphide is mixed with 600cm</a:t>
            </a:r>
            <a:r>
              <a:rPr lang="en-GB" baseline="30000" dirty="0" smtClean="0">
                <a:sym typeface="Wingdings" panose="05000000000000000000" pitchFamily="2" charset="2"/>
              </a:rPr>
              <a:t>3</a:t>
            </a:r>
            <a:r>
              <a:rPr lang="en-GB" dirty="0" smtClean="0">
                <a:sym typeface="Wingdings" panose="05000000000000000000" pitchFamily="2" charset="2"/>
              </a:rPr>
              <a:t> of oxygen, and reacted. What is the volume of the resulting</a:t>
            </a:r>
            <a:r>
              <a:rPr lang="en-GB" b="1" dirty="0" smtClean="0">
                <a:sym typeface="Wingdings" panose="05000000000000000000" pitchFamily="2" charset="2"/>
              </a:rPr>
              <a:t> gaseous mixture?</a:t>
            </a:r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93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Law Animations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525965"/>
          </a:xfrm>
        </p:spPr>
        <p:txBody>
          <a:bodyPr/>
          <a:lstStyle/>
          <a:p>
            <a:r>
              <a:rPr lang="en-GB" u="sng" dirty="0" smtClean="0">
                <a:hlinkClick r:id="rId2"/>
              </a:rPr>
              <a:t>http://www.grc.nasa.gov/WWW/K-12/airplane/boyle.html</a:t>
            </a:r>
            <a:endParaRPr lang="en-US" dirty="0" smtClean="0"/>
          </a:p>
          <a:p>
            <a:r>
              <a:rPr lang="en-GB" dirty="0" smtClean="0"/>
              <a:t> </a:t>
            </a:r>
            <a:endParaRPr lang="en-US" dirty="0" smtClean="0"/>
          </a:p>
          <a:p>
            <a:r>
              <a:rPr lang="en-GB" u="sng" dirty="0" smtClean="0">
                <a:hlinkClick r:id="rId3"/>
              </a:rPr>
              <a:t>http://www.grc.nasa.gov/WWW/K-12/airplane/aglussac.html</a:t>
            </a:r>
            <a:endParaRPr lang="en-US" dirty="0" smtClean="0"/>
          </a:p>
          <a:p>
            <a:r>
              <a:rPr lang="en-GB" dirty="0" smtClean="0"/>
              <a:t> </a:t>
            </a:r>
            <a:endParaRPr lang="en-US" dirty="0" smtClean="0"/>
          </a:p>
          <a:p>
            <a:r>
              <a:rPr lang="en-GB" u="sng" dirty="0" smtClean="0">
                <a:hlinkClick r:id="rId4"/>
              </a:rPr>
              <a:t>http://www.grc.nasa.gov/WWW/K-2/airplane/Animation/frglab2.html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6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Ideal Gas equation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30580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From the information and animations we can conclude the following:</a:t>
            </a:r>
          </a:p>
          <a:p>
            <a:endParaRPr lang="en-GB" dirty="0" smtClean="0"/>
          </a:p>
          <a:p>
            <a:r>
              <a:rPr lang="en-GB" dirty="0" smtClean="0"/>
              <a:t>Boyle’s Law  </a:t>
            </a:r>
            <a:r>
              <a:rPr lang="en-GB" b="1" dirty="0" smtClean="0"/>
              <a:t>PV= constant</a:t>
            </a:r>
          </a:p>
          <a:p>
            <a:pPr>
              <a:buNone/>
            </a:pPr>
            <a:r>
              <a:rPr lang="en-GB" dirty="0" smtClean="0"/>
              <a:t>      The product of pressure and volume is a constant as long as the temperature remains constant. 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Charles’ Law  </a:t>
            </a:r>
            <a:r>
              <a:rPr lang="en-GB" b="1" dirty="0" smtClean="0"/>
              <a:t>V/T=constant</a:t>
            </a:r>
          </a:p>
          <a:p>
            <a:pPr>
              <a:buNone/>
            </a:pPr>
            <a:r>
              <a:rPr lang="en-GB" dirty="0" smtClean="0"/>
              <a:t>      The volume of a gas is proportional to the temperature as long as the pressure remains constant.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Gay-Lussac’s Law  </a:t>
            </a:r>
            <a:r>
              <a:rPr lang="en-GB" b="1" dirty="0" smtClean="0"/>
              <a:t>P/T=constant</a:t>
            </a:r>
          </a:p>
          <a:p>
            <a:pPr>
              <a:buNone/>
            </a:pPr>
            <a:r>
              <a:rPr lang="en-GB" dirty="0" smtClean="0"/>
              <a:t>      The pressure is proportional to the temperature as long as the volume remains constant.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Ideal Gas equation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229600" cy="566124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Combining these Laws gives us the equation:</a:t>
            </a:r>
          </a:p>
          <a:p>
            <a:pPr algn="ctr">
              <a:buNone/>
            </a:pPr>
            <a:r>
              <a:rPr lang="en-GB" sz="2400" dirty="0" smtClean="0"/>
              <a:t>        PV/T=constant for a fixed mass of gas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If we take one mole of gas the constant is given the symbol </a:t>
            </a:r>
            <a:r>
              <a:rPr lang="en-GB" sz="2400" i="1" dirty="0" smtClean="0"/>
              <a:t>R</a:t>
            </a:r>
            <a:r>
              <a:rPr lang="en-GB" sz="2400" dirty="0" smtClean="0"/>
              <a:t> and is called the gas constant.</a:t>
            </a:r>
          </a:p>
          <a:p>
            <a:pPr algn="ctr">
              <a:buNone/>
            </a:pPr>
            <a:r>
              <a:rPr lang="en-GB" sz="2400" b="1" dirty="0" smtClean="0"/>
              <a:t>           PV=RT</a:t>
            </a:r>
          </a:p>
          <a:p>
            <a:pPr algn="ctr">
              <a:buNone/>
            </a:pPr>
            <a:endParaRPr lang="en-GB" sz="2400" b="1" dirty="0" smtClean="0"/>
          </a:p>
          <a:p>
            <a:r>
              <a:rPr lang="en-GB" sz="2400" dirty="0" smtClean="0"/>
              <a:t>For n mole of gas we have:            </a:t>
            </a:r>
          </a:p>
          <a:p>
            <a:pPr algn="ctr"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PV=</a:t>
            </a:r>
            <a:r>
              <a:rPr lang="en-GB" sz="2400" b="1" dirty="0" err="1" smtClean="0">
                <a:solidFill>
                  <a:srgbClr val="FF0000"/>
                </a:solidFill>
              </a:rPr>
              <a:t>nRT</a:t>
            </a:r>
            <a:r>
              <a:rPr lang="en-GB" sz="2400" dirty="0" smtClean="0"/>
              <a:t>                                                              </a:t>
            </a:r>
          </a:p>
          <a:p>
            <a:r>
              <a:rPr lang="en-GB" sz="2400" dirty="0" smtClean="0"/>
              <a:t>The value of </a:t>
            </a:r>
            <a:r>
              <a:rPr lang="en-GB" sz="2400" i="1" dirty="0" smtClean="0"/>
              <a:t>R</a:t>
            </a:r>
            <a:r>
              <a:rPr lang="en-GB" sz="2400" dirty="0" smtClean="0"/>
              <a:t> is    8.31 JK</a:t>
            </a:r>
            <a:r>
              <a:rPr lang="en-GB" sz="2400" baseline="30000" dirty="0" smtClean="0"/>
              <a:t>-1</a:t>
            </a:r>
            <a:r>
              <a:rPr lang="en-GB" sz="2400" dirty="0" smtClean="0"/>
              <a:t>mol</a:t>
            </a:r>
            <a:r>
              <a:rPr lang="en-GB" sz="2400" baseline="30000" dirty="0" smtClean="0"/>
              <a:t>-1</a:t>
            </a:r>
          </a:p>
          <a:p>
            <a:r>
              <a:rPr lang="en-GB" sz="2400" dirty="0" smtClean="0"/>
              <a:t>This is called the </a:t>
            </a:r>
            <a:r>
              <a:rPr lang="en-GB" sz="2400" b="1" dirty="0" smtClean="0"/>
              <a:t>ideal gas equation</a:t>
            </a:r>
          </a:p>
          <a:p>
            <a:endParaRPr lang="en-GB" sz="2400" b="1" dirty="0" smtClean="0"/>
          </a:p>
          <a:p>
            <a:pPr algn="ctr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You must be able to </a:t>
            </a:r>
            <a:r>
              <a:rPr lang="en-GB" sz="2400" u="sng" dirty="0" smtClean="0">
                <a:solidFill>
                  <a:srgbClr val="FF0000"/>
                </a:solidFill>
              </a:rPr>
              <a:t>recall</a:t>
            </a:r>
            <a:r>
              <a:rPr lang="en-GB" sz="2400" dirty="0" smtClean="0">
                <a:solidFill>
                  <a:srgbClr val="FF0000"/>
                </a:solidFill>
              </a:rPr>
              <a:t> and </a:t>
            </a:r>
            <a:r>
              <a:rPr lang="en-GB" sz="2400" u="sng" dirty="0" smtClean="0">
                <a:solidFill>
                  <a:srgbClr val="FF0000"/>
                </a:solidFill>
              </a:rPr>
              <a:t>apply</a:t>
            </a:r>
            <a:r>
              <a:rPr lang="en-GB" sz="2400" dirty="0" smtClean="0">
                <a:solidFill>
                  <a:srgbClr val="FF0000"/>
                </a:solidFill>
              </a:rPr>
              <a:t> this equation.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Ideal Gas equation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305800" cy="4525965"/>
          </a:xfrm>
        </p:spPr>
        <p:txBody>
          <a:bodyPr/>
          <a:lstStyle/>
          <a:p>
            <a:r>
              <a:rPr lang="en-GB" sz="2800" dirty="0" smtClean="0">
                <a:solidFill>
                  <a:srgbClr val="FF0000"/>
                </a:solidFill>
              </a:rPr>
              <a:t>No</a:t>
            </a:r>
            <a:r>
              <a:rPr lang="en-GB" sz="2800" dirty="0" smtClean="0"/>
              <a:t> gases obey it </a:t>
            </a:r>
            <a:r>
              <a:rPr lang="en-GB" sz="2800" dirty="0" smtClean="0">
                <a:solidFill>
                  <a:srgbClr val="FF0000"/>
                </a:solidFill>
              </a:rPr>
              <a:t>exactly</a:t>
            </a:r>
            <a:r>
              <a:rPr lang="en-GB" sz="2800" dirty="0" smtClean="0"/>
              <a:t>, but at room temperature and pressure it holds quite well for many gases.</a:t>
            </a:r>
          </a:p>
          <a:p>
            <a:endParaRPr lang="en-GB" sz="2800" dirty="0" smtClean="0"/>
          </a:p>
          <a:p>
            <a:r>
              <a:rPr lang="en-GB" sz="2800" dirty="0" smtClean="0"/>
              <a:t>It is often useful to imagine a gas which obeys the equation perfectly: </a:t>
            </a:r>
            <a:r>
              <a:rPr lang="en-GB" sz="2800" b="1" dirty="0" smtClean="0">
                <a:solidFill>
                  <a:srgbClr val="FF0000"/>
                </a:solidFill>
              </a:rPr>
              <a:t>The Ideal Gas</a:t>
            </a:r>
            <a:r>
              <a:rPr lang="en-GB" sz="2800" dirty="0" smtClean="0">
                <a:solidFill>
                  <a:srgbClr val="FF0000"/>
                </a:solidFill>
              </a:rPr>
              <a:t>.</a:t>
            </a:r>
          </a:p>
          <a:p>
            <a:endParaRPr lang="en-GB" sz="2800" dirty="0" smtClean="0"/>
          </a:p>
          <a:p>
            <a:r>
              <a:rPr lang="en-GB" sz="2800" dirty="0" smtClean="0"/>
              <a:t>In an ideal gas all collisions between atoms or molecules are </a:t>
            </a:r>
            <a:r>
              <a:rPr lang="en-GB" sz="2800" dirty="0" smtClean="0">
                <a:solidFill>
                  <a:srgbClr val="FF0000"/>
                </a:solidFill>
              </a:rPr>
              <a:t>perfectly elastic </a:t>
            </a:r>
            <a:r>
              <a:rPr lang="en-GB" sz="2800" dirty="0" smtClean="0"/>
              <a:t>and there are </a:t>
            </a:r>
            <a:r>
              <a:rPr lang="en-GB" sz="2800" dirty="0" smtClean="0">
                <a:solidFill>
                  <a:srgbClr val="FF0000"/>
                </a:solidFill>
              </a:rPr>
              <a:t>no intermolecular attraction forces.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9912" y="908720"/>
            <a:ext cx="1766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PV=</a:t>
            </a:r>
            <a:r>
              <a:rPr lang="en-GB" sz="3600" b="1" dirty="0" err="1" smtClean="0">
                <a:solidFill>
                  <a:srgbClr val="FF0000"/>
                </a:solidFill>
              </a:rPr>
              <a:t>nRT</a:t>
            </a:r>
            <a:r>
              <a:rPr lang="en-GB" sz="3600" dirty="0" smtClean="0"/>
              <a:t> 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Ideal Gas Equation: Units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980728"/>
            <a:ext cx="8568952" cy="44116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dirty="0" smtClean="0"/>
              <a:t>When using the ideal gas equation, consistent units must be used these are called </a:t>
            </a:r>
            <a:r>
              <a:rPr lang="en-GB" b="1" dirty="0" smtClean="0"/>
              <a:t>SI </a:t>
            </a:r>
            <a:r>
              <a:rPr lang="en-GB" dirty="0" smtClean="0"/>
              <a:t>units:</a:t>
            </a:r>
          </a:p>
          <a:p>
            <a:endParaRPr lang="en-GB" dirty="0" smtClean="0"/>
          </a:p>
          <a:p>
            <a:r>
              <a:rPr lang="en-GB" dirty="0" smtClean="0"/>
              <a:t>Pressure must be in Pascal, Pa, (N/m</a:t>
            </a:r>
            <a:r>
              <a:rPr lang="en-GB" baseline="30000" dirty="0" smtClean="0"/>
              <a:t>2 </a:t>
            </a:r>
            <a:r>
              <a:rPr lang="en-GB" dirty="0" smtClean="0"/>
              <a:t>)</a:t>
            </a:r>
          </a:p>
          <a:p>
            <a:pPr>
              <a:buNone/>
            </a:pPr>
            <a:endParaRPr lang="en-GB" baseline="30000" dirty="0" smtClean="0"/>
          </a:p>
          <a:p>
            <a:r>
              <a:rPr lang="en-GB" dirty="0" smtClean="0"/>
              <a:t>Volume must be in m</a:t>
            </a:r>
            <a:r>
              <a:rPr lang="en-GB" baseline="30000" dirty="0" smtClean="0"/>
              <a:t>3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Temperature must be in </a:t>
            </a:r>
            <a:r>
              <a:rPr lang="en-GB" dirty="0" err="1" smtClean="0"/>
              <a:t>kelvin</a:t>
            </a:r>
            <a:r>
              <a:rPr lang="en-GB" dirty="0" smtClean="0"/>
              <a:t> (K)</a:t>
            </a:r>
          </a:p>
          <a:p>
            <a:endParaRPr lang="en-GB" sz="3200" dirty="0" smtClean="0"/>
          </a:p>
          <a:p>
            <a:r>
              <a:rPr lang="en-GB" dirty="0" smtClean="0"/>
              <a:t>R (gas constant) must be in J K</a:t>
            </a:r>
            <a:r>
              <a:rPr lang="en-GB" baseline="30000" dirty="0" smtClean="0"/>
              <a:t>-1</a:t>
            </a:r>
            <a:r>
              <a:rPr lang="en-GB" dirty="0" smtClean="0"/>
              <a:t> mol</a:t>
            </a:r>
            <a:r>
              <a:rPr lang="en-GB" baseline="30000" dirty="0" smtClean="0"/>
              <a:t>-1</a:t>
            </a:r>
            <a:endParaRPr lang="en-GB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6948264" y="188640"/>
            <a:ext cx="1766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PV=</a:t>
            </a:r>
            <a:r>
              <a:rPr lang="en-GB" sz="3600" b="1" dirty="0" err="1" smtClean="0">
                <a:solidFill>
                  <a:srgbClr val="FF0000"/>
                </a:solidFill>
              </a:rPr>
              <a:t>nRT</a:t>
            </a:r>
            <a:r>
              <a:rPr lang="en-GB" sz="3600" dirty="0" smtClean="0"/>
              <a:t> 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Ideal Gas equation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 smtClean="0"/>
              <a:t>If you are given a temperature in </a:t>
            </a:r>
            <a:r>
              <a:rPr lang="en-GB" sz="2800" dirty="0" smtClean="0">
                <a:latin typeface="Calibri"/>
              </a:rPr>
              <a:t>°C you must convert it into Kelvin for the ideal gas equation.</a:t>
            </a:r>
          </a:p>
          <a:p>
            <a:endParaRPr lang="en-GB" sz="2800" dirty="0" smtClean="0">
              <a:latin typeface="Calibri"/>
            </a:endParaRPr>
          </a:p>
          <a:p>
            <a:r>
              <a:rPr lang="en-GB" sz="2800" dirty="0" smtClean="0">
                <a:latin typeface="Calibri"/>
              </a:rPr>
              <a:t>At this level you just </a:t>
            </a:r>
            <a:r>
              <a:rPr lang="en-GB" sz="2800" b="1" dirty="0" smtClean="0">
                <a:solidFill>
                  <a:srgbClr val="FF0000"/>
                </a:solidFill>
                <a:latin typeface="Calibri"/>
              </a:rPr>
              <a:t>add </a:t>
            </a:r>
            <a:r>
              <a:rPr lang="en-GB" sz="2800" dirty="0" smtClean="0">
                <a:solidFill>
                  <a:srgbClr val="FF0000"/>
                </a:solidFill>
                <a:latin typeface="Calibri"/>
              </a:rPr>
              <a:t>273.</a:t>
            </a:r>
          </a:p>
          <a:p>
            <a:endParaRPr lang="en-GB" sz="2800" dirty="0" smtClean="0">
              <a:latin typeface="Calibri"/>
            </a:endParaRPr>
          </a:p>
          <a:p>
            <a:r>
              <a:rPr lang="en-GB" sz="2800" dirty="0" smtClean="0">
                <a:latin typeface="Calibri"/>
              </a:rPr>
              <a:t>So  100</a:t>
            </a:r>
            <a:r>
              <a:rPr lang="en-GB" sz="2800" dirty="0" smtClean="0"/>
              <a:t> °C=100+273=373 K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6876256" y="404664"/>
            <a:ext cx="1766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PV=</a:t>
            </a:r>
            <a:r>
              <a:rPr lang="en-GB" sz="3600" b="1" dirty="0" err="1" smtClean="0">
                <a:solidFill>
                  <a:srgbClr val="FF0000"/>
                </a:solidFill>
              </a:rPr>
              <a:t>nRT</a:t>
            </a:r>
            <a:r>
              <a:rPr lang="en-GB" sz="3600" dirty="0" smtClean="0"/>
              <a:t> 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convert </a:t>
            </a:r>
            <a:r>
              <a:rPr lang="en-GB" dirty="0" err="1" smtClean="0"/>
              <a:t>kPa</a:t>
            </a:r>
            <a:r>
              <a:rPr lang="en-GB" dirty="0" smtClean="0"/>
              <a:t> to Pa: Multiply by 10</a:t>
            </a:r>
            <a:r>
              <a:rPr lang="en-GB" baseline="30000" dirty="0" smtClean="0"/>
              <a:t>3</a:t>
            </a:r>
            <a:r>
              <a:rPr lang="en-GB" dirty="0" smtClean="0"/>
              <a:t> (1000)</a:t>
            </a:r>
          </a:p>
          <a:p>
            <a:pPr>
              <a:buNone/>
            </a:pPr>
            <a:r>
              <a:rPr lang="en-GB" dirty="0" smtClean="0"/>
              <a:t>So 0.25kPa = 0.25 x 10</a:t>
            </a:r>
            <a:r>
              <a:rPr lang="en-GB" baseline="30000" dirty="0" smtClean="0"/>
              <a:t>3</a:t>
            </a:r>
            <a:r>
              <a:rPr lang="en-GB" dirty="0" smtClean="0"/>
              <a:t> Pa</a:t>
            </a:r>
          </a:p>
          <a:p>
            <a:endParaRPr lang="en-GB" dirty="0" smtClean="0"/>
          </a:p>
          <a:p>
            <a:r>
              <a:rPr lang="en-GB" dirty="0" smtClean="0"/>
              <a:t>To convert dm</a:t>
            </a:r>
            <a:r>
              <a:rPr lang="en-GB" baseline="30000" dirty="0" smtClean="0"/>
              <a:t>3</a:t>
            </a:r>
            <a:r>
              <a:rPr lang="en-GB" dirty="0" smtClean="0"/>
              <a:t> to m</a:t>
            </a:r>
            <a:r>
              <a:rPr lang="en-GB" baseline="30000" dirty="0" smtClean="0"/>
              <a:t>3</a:t>
            </a:r>
            <a:r>
              <a:rPr lang="en-GB" dirty="0" smtClean="0"/>
              <a:t>: multiply by 10</a:t>
            </a:r>
            <a:r>
              <a:rPr lang="en-GB" baseline="30000" dirty="0" smtClean="0"/>
              <a:t>-3</a:t>
            </a:r>
            <a:r>
              <a:rPr lang="en-GB" dirty="0" smtClean="0"/>
              <a:t> (divide by 1000) </a:t>
            </a:r>
          </a:p>
          <a:p>
            <a:pPr>
              <a:buNone/>
            </a:pPr>
            <a:r>
              <a:rPr lang="en-GB" dirty="0" smtClean="0"/>
              <a:t>So 100 dm</a:t>
            </a:r>
            <a:r>
              <a:rPr lang="en-GB" baseline="30000" dirty="0" smtClean="0"/>
              <a:t>3 </a:t>
            </a:r>
            <a:r>
              <a:rPr lang="en-GB" dirty="0" smtClean="0"/>
              <a:t>= 100 x 10</a:t>
            </a:r>
            <a:r>
              <a:rPr lang="en-GB" baseline="30000" dirty="0" smtClean="0"/>
              <a:t>-3</a:t>
            </a:r>
            <a:r>
              <a:rPr lang="en-GB" dirty="0" smtClean="0"/>
              <a:t> m</a:t>
            </a:r>
            <a:r>
              <a:rPr lang="en-GB" baseline="30000" dirty="0" smtClean="0"/>
              <a:t>3</a:t>
            </a:r>
          </a:p>
          <a:p>
            <a:endParaRPr lang="en-GB" baseline="30000" dirty="0" smtClean="0"/>
          </a:p>
          <a:p>
            <a:r>
              <a:rPr lang="en-GB" dirty="0" smtClean="0"/>
              <a:t>To convert cm</a:t>
            </a:r>
            <a:r>
              <a:rPr lang="en-GB" baseline="30000" dirty="0" smtClean="0"/>
              <a:t>3</a:t>
            </a:r>
            <a:r>
              <a:rPr lang="en-GB" dirty="0" smtClean="0"/>
              <a:t> to m</a:t>
            </a:r>
            <a:r>
              <a:rPr lang="en-GB" baseline="30000" dirty="0" smtClean="0"/>
              <a:t>3</a:t>
            </a:r>
            <a:r>
              <a:rPr lang="en-GB" dirty="0" smtClean="0"/>
              <a:t>: multiply by 10</a:t>
            </a:r>
            <a:r>
              <a:rPr lang="en-GB" baseline="30000" dirty="0" smtClean="0"/>
              <a:t>-6</a:t>
            </a:r>
            <a:r>
              <a:rPr lang="en-GB" dirty="0" smtClean="0"/>
              <a:t> (divide by 1 000 000) </a:t>
            </a:r>
          </a:p>
          <a:p>
            <a:pPr>
              <a:buNone/>
            </a:pPr>
            <a:r>
              <a:rPr lang="en-GB" dirty="0" smtClean="0"/>
              <a:t>So 100 cm</a:t>
            </a:r>
            <a:r>
              <a:rPr lang="en-GB" baseline="30000" dirty="0" smtClean="0"/>
              <a:t>3 </a:t>
            </a:r>
            <a:r>
              <a:rPr lang="en-GB" dirty="0" smtClean="0"/>
              <a:t>= 100 x 10</a:t>
            </a:r>
            <a:r>
              <a:rPr lang="en-GB" baseline="30000" dirty="0" smtClean="0"/>
              <a:t>-6</a:t>
            </a:r>
            <a:r>
              <a:rPr lang="en-GB" dirty="0" smtClean="0"/>
              <a:t> m</a:t>
            </a:r>
            <a:r>
              <a:rPr lang="en-GB" baseline="30000" dirty="0" smtClean="0"/>
              <a:t>3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SI Units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823520" y="0"/>
            <a:ext cx="4320480" cy="9144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There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 are 1000 dm</a:t>
            </a:r>
            <a:r>
              <a:rPr kumimoji="0" lang="en-GB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3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 in 1m</a:t>
            </a:r>
            <a:r>
              <a:rPr kumimoji="0" lang="en-GB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baseline="0" dirty="0" smtClean="0">
                <a:solidFill>
                  <a:srgbClr val="FF0000"/>
                </a:solidFill>
                <a:ea typeface="+mj-ea"/>
                <a:cs typeface="+mj-cs"/>
              </a:rPr>
              <a:t>There</a:t>
            </a:r>
            <a:r>
              <a:rPr lang="en-GB" sz="2400" dirty="0" smtClean="0">
                <a:solidFill>
                  <a:srgbClr val="FF0000"/>
                </a:solidFill>
                <a:ea typeface="+mj-ea"/>
                <a:cs typeface="+mj-cs"/>
              </a:rPr>
              <a:t> are 1 0000 000 cm</a:t>
            </a:r>
            <a:r>
              <a:rPr lang="en-GB" sz="2400" baseline="30000" dirty="0" smtClean="0">
                <a:solidFill>
                  <a:srgbClr val="FF0000"/>
                </a:solidFill>
                <a:ea typeface="+mj-ea"/>
                <a:cs typeface="+mj-cs"/>
              </a:rPr>
              <a:t>3</a:t>
            </a:r>
            <a:r>
              <a:rPr lang="en-GB" sz="2400" dirty="0" smtClean="0">
                <a:solidFill>
                  <a:srgbClr val="FF0000"/>
                </a:solidFill>
                <a:ea typeface="+mj-ea"/>
                <a:cs typeface="+mj-cs"/>
              </a:rPr>
              <a:t> in 1m</a:t>
            </a:r>
            <a:r>
              <a:rPr lang="en-GB" sz="2400" baseline="30000" dirty="0" smtClean="0">
                <a:solidFill>
                  <a:srgbClr val="FF0000"/>
                </a:solidFill>
                <a:ea typeface="+mj-ea"/>
                <a:cs typeface="+mj-cs"/>
              </a:rPr>
              <a:t>3</a:t>
            </a:r>
            <a:endParaRPr kumimoji="0" lang="en-GB" sz="2400" b="0" i="0" u="none" strike="noStrike" kern="1200" cap="none" spc="0" normalizeH="0" baseline="3000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026" name="Picture 2" descr="http://www.800mainstreet.com/2/image3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286249"/>
            <a:ext cx="4648200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14401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are the factors which might affect the </a:t>
            </a:r>
            <a:r>
              <a:rPr lang="en-US" sz="2800" b="1" dirty="0" smtClean="0"/>
              <a:t>volume</a:t>
            </a:r>
            <a:r>
              <a:rPr lang="en-US" sz="2800" dirty="0" smtClean="0"/>
              <a:t> of a given </a:t>
            </a:r>
            <a:r>
              <a:rPr lang="en-US" sz="2800" b="1" dirty="0" smtClean="0"/>
              <a:t>mass</a:t>
            </a:r>
            <a:r>
              <a:rPr lang="en-US" sz="2800" dirty="0" smtClean="0"/>
              <a:t> of </a:t>
            </a:r>
            <a:r>
              <a:rPr lang="en-US" sz="2800" b="1" dirty="0" smtClean="0"/>
              <a:t>any</a:t>
            </a:r>
            <a:r>
              <a:rPr lang="en-US" sz="2800" dirty="0" smtClean="0"/>
              <a:t> </a:t>
            </a:r>
            <a:r>
              <a:rPr lang="en-US" sz="2800" b="1" dirty="0" smtClean="0"/>
              <a:t>gas</a:t>
            </a:r>
            <a:r>
              <a:rPr lang="en-US" sz="2800" dirty="0" smtClean="0"/>
              <a:t>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 ...</a:t>
            </a:r>
            <a:endParaRPr lang="en-GB" dirty="0"/>
          </a:p>
        </p:txBody>
      </p:sp>
      <p:pic>
        <p:nvPicPr>
          <p:cNvPr id="12290" name="Picture 2" descr="http://quantumfreak.com/wp-content/uploads/2008/10/motion-of-molecules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060848"/>
            <a:ext cx="5328592" cy="449899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1520" y="2492896"/>
            <a:ext cx="28803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Pressure (P)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Temperature (T)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 algn="ctr">
              <a:buFont typeface="Arial" pitchFamily="34" charset="0"/>
              <a:buChar char="•"/>
            </a:pP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So, P, T, V are related when we deal with gases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P = 1.01325 x 10</a:t>
            </a:r>
            <a:r>
              <a:rPr lang="en-GB" sz="3200" baseline="30000" dirty="0" smtClean="0"/>
              <a:t>5</a:t>
            </a:r>
            <a:r>
              <a:rPr lang="en-GB" sz="3200" dirty="0" smtClean="0"/>
              <a:t> Pa</a:t>
            </a:r>
          </a:p>
          <a:p>
            <a:endParaRPr lang="en-GB" sz="3200" dirty="0" smtClean="0"/>
          </a:p>
          <a:p>
            <a:r>
              <a:rPr lang="en-GB" sz="3200" dirty="0" smtClean="0"/>
              <a:t>T = 273.15 K</a:t>
            </a:r>
            <a:endParaRPr lang="en-GB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 Temperature and Pressure (STP)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092280" y="5805264"/>
            <a:ext cx="1766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PV=</a:t>
            </a:r>
            <a:r>
              <a:rPr lang="en-GB" sz="3600" b="1" dirty="0" err="1" smtClean="0">
                <a:solidFill>
                  <a:srgbClr val="FF0000"/>
                </a:solidFill>
              </a:rPr>
              <a:t>nRT</a:t>
            </a:r>
            <a:r>
              <a:rPr lang="en-GB" sz="3600" dirty="0" smtClean="0"/>
              <a:t> 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Ideal Gas Equation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GB" sz="3600" dirty="0" smtClean="0"/>
              <a:t>Volumes of gases may not always be at standard temperature and pressure.</a:t>
            </a:r>
          </a:p>
          <a:p>
            <a:pPr marL="0" indent="0"/>
            <a:endParaRPr lang="en-GB" sz="3600" dirty="0"/>
          </a:p>
          <a:p>
            <a:pPr marL="0" indent="0"/>
            <a:r>
              <a:rPr lang="en-GB" sz="3600" dirty="0" smtClean="0"/>
              <a:t>Any changes in temperature and pressure must be taken into account.</a:t>
            </a:r>
          </a:p>
          <a:p>
            <a:pPr marL="0" indent="0"/>
            <a:endParaRPr lang="en-GB" sz="3600" dirty="0"/>
          </a:p>
          <a:p>
            <a:pPr marL="0" indent="0"/>
            <a:r>
              <a:rPr lang="en-GB" sz="3600" dirty="0" smtClean="0"/>
              <a:t>The problem is solved by using the ideal gas equation.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467544" y="5733256"/>
            <a:ext cx="1766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PV=</a:t>
            </a:r>
            <a:r>
              <a:rPr lang="en-GB" sz="3600" b="1" dirty="0" err="1" smtClean="0">
                <a:solidFill>
                  <a:srgbClr val="FF0000"/>
                </a:solidFill>
              </a:rPr>
              <a:t>nRT</a:t>
            </a:r>
            <a:r>
              <a:rPr lang="en-GB" sz="3600" dirty="0" smtClean="0"/>
              <a:t>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560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70053"/>
            <a:ext cx="7886700" cy="1325563"/>
          </a:xfrm>
        </p:spPr>
        <p:txBody>
          <a:bodyPr/>
          <a:lstStyle/>
          <a:p>
            <a:r>
              <a:rPr lang="en-GB" dirty="0" smtClean="0"/>
              <a:t>Rearranging the Ideal Gas Equation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174006"/>
            <a:ext cx="7886700" cy="4351338"/>
          </a:xfrm>
        </p:spPr>
        <p:txBody>
          <a:bodyPr>
            <a:noAutofit/>
          </a:bodyPr>
          <a:lstStyle/>
          <a:p>
            <a:r>
              <a:rPr lang="en-GB" sz="3200" dirty="0" smtClean="0"/>
              <a:t>On the back of your worksheet, rearrange the ideal gas equation to show how you can work out:</a:t>
            </a:r>
          </a:p>
          <a:p>
            <a:endParaRPr lang="en-GB" sz="3200" dirty="0"/>
          </a:p>
          <a:p>
            <a:pPr marL="514350" indent="-514350">
              <a:buAutoNum type="arabicPeriod"/>
            </a:pPr>
            <a:r>
              <a:rPr lang="en-GB" sz="3200" dirty="0" smtClean="0"/>
              <a:t>The pressure</a:t>
            </a:r>
          </a:p>
          <a:p>
            <a:pPr marL="514350" indent="-514350">
              <a:buAutoNum type="arabicPeriod"/>
            </a:pPr>
            <a:endParaRPr lang="en-GB" sz="3200" dirty="0"/>
          </a:p>
          <a:p>
            <a:pPr marL="514350" indent="-514350">
              <a:buAutoNum type="arabicPeriod"/>
            </a:pPr>
            <a:r>
              <a:rPr lang="en-GB" sz="3200" dirty="0" smtClean="0"/>
              <a:t>The volume</a:t>
            </a:r>
          </a:p>
          <a:p>
            <a:pPr marL="514350" indent="-514350">
              <a:buAutoNum type="arabicPeriod"/>
            </a:pPr>
            <a:endParaRPr lang="en-GB" sz="3200" dirty="0"/>
          </a:p>
          <a:p>
            <a:pPr marL="514350" indent="-514350">
              <a:buAutoNum type="arabicPeriod"/>
            </a:pPr>
            <a:r>
              <a:rPr lang="en-GB" sz="3200" dirty="0" smtClean="0"/>
              <a:t>The number of moles</a:t>
            </a:r>
          </a:p>
          <a:p>
            <a:pPr marL="514350" indent="-514350">
              <a:buAutoNum type="arabicPeriod"/>
            </a:pPr>
            <a:endParaRPr lang="en-GB" sz="3200" dirty="0"/>
          </a:p>
          <a:p>
            <a:pPr marL="514350" indent="-514350">
              <a:buAutoNum type="arabicPeriod"/>
            </a:pPr>
            <a:r>
              <a:rPr lang="en-GB" sz="3200" dirty="0" smtClean="0"/>
              <a:t>The temperature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7020272" y="1484784"/>
            <a:ext cx="1766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PV=</a:t>
            </a:r>
            <a:r>
              <a:rPr lang="en-GB" sz="3600" b="1" dirty="0" err="1" smtClean="0">
                <a:solidFill>
                  <a:srgbClr val="FF0000"/>
                </a:solidFill>
              </a:rPr>
              <a:t>nRT</a:t>
            </a:r>
            <a:r>
              <a:rPr lang="en-GB" sz="3600" dirty="0" smtClean="0"/>
              <a:t>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8088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3058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i="1" dirty="0" smtClean="0"/>
              <a:t>What is the volume occupied by 0.5 mol of a gas at 400K  and 100Pa?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	Ideal Gas Equation: PV=</a:t>
            </a:r>
            <a:r>
              <a:rPr lang="en-GB" dirty="0" err="1" smtClean="0"/>
              <a:t>nRT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	Rearrange:		V=</a:t>
            </a:r>
            <a:r>
              <a:rPr lang="en-GB" u="sng" dirty="0" err="1" smtClean="0"/>
              <a:t>nRT</a:t>
            </a:r>
            <a:endParaRPr lang="en-GB" u="sng" dirty="0" smtClean="0"/>
          </a:p>
          <a:p>
            <a:pPr lvl="1">
              <a:buNone/>
            </a:pPr>
            <a:r>
              <a:rPr lang="en-GB" sz="2400" dirty="0" smtClean="0"/>
              <a:t>				       P</a:t>
            </a:r>
          </a:p>
          <a:p>
            <a:pPr lvl="1">
              <a:buNone/>
            </a:pPr>
            <a:r>
              <a:rPr lang="en-GB" sz="2400" dirty="0" smtClean="0"/>
              <a:t>				V=</a:t>
            </a:r>
            <a:r>
              <a:rPr lang="en-GB" sz="2400" u="sng" dirty="0" smtClean="0"/>
              <a:t>0.5x8.31x400</a:t>
            </a:r>
          </a:p>
          <a:p>
            <a:pPr lvl="1">
              <a:buNone/>
            </a:pPr>
            <a:r>
              <a:rPr lang="en-GB" sz="2400" dirty="0" smtClean="0"/>
              <a:t>		         			 100</a:t>
            </a:r>
          </a:p>
          <a:p>
            <a:pPr lvl="1">
              <a:buNone/>
            </a:pPr>
            <a:endParaRPr lang="en-GB" sz="2400" dirty="0" smtClean="0"/>
          </a:p>
          <a:p>
            <a:pPr lvl="7">
              <a:buNone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V=	</a:t>
            </a:r>
            <a:r>
              <a:rPr lang="en-GB" sz="2400" u="sng" dirty="0" smtClean="0">
                <a:solidFill>
                  <a:schemeClr val="accent6">
                    <a:lumMod val="75000"/>
                  </a:schemeClr>
                </a:solidFill>
              </a:rPr>
              <a:t>1662</a:t>
            </a:r>
          </a:p>
          <a:p>
            <a:pPr lvl="7">
              <a:buNone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		100</a:t>
            </a:r>
          </a:p>
          <a:p>
            <a:pPr lvl="1">
              <a:buNone/>
            </a:pPr>
            <a:r>
              <a:rPr lang="en-GB" sz="2400" dirty="0" smtClean="0"/>
              <a:t>				</a:t>
            </a:r>
            <a:r>
              <a:rPr lang="en-GB" sz="2400" dirty="0" smtClean="0">
                <a:solidFill>
                  <a:srgbClr val="FF0000"/>
                </a:solidFill>
              </a:rPr>
              <a:t>	=</a:t>
            </a:r>
            <a:r>
              <a:rPr lang="en-GB" sz="2400" b="1" dirty="0" smtClean="0">
                <a:solidFill>
                  <a:srgbClr val="FF0000"/>
                </a:solidFill>
              </a:rPr>
              <a:t>16.62 m</a:t>
            </a:r>
            <a:r>
              <a:rPr lang="en-GB" sz="2400" b="1" baseline="30000" dirty="0" smtClean="0">
                <a:solidFill>
                  <a:srgbClr val="FF0000"/>
                </a:solidFill>
              </a:rPr>
              <a:t>3</a:t>
            </a:r>
            <a:r>
              <a:rPr lang="en-GB" sz="2400" b="1" dirty="0" smtClean="0">
                <a:solidFill>
                  <a:srgbClr val="FF0000"/>
                </a:solidFill>
              </a:rPr>
              <a:t> (3sf)</a:t>
            </a:r>
          </a:p>
          <a:p>
            <a:pPr lvl="1">
              <a:buNone/>
            </a:pP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Worked Example: Finding a Volume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2565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i="1" dirty="0" smtClean="0"/>
              <a:t>What is the pressure exerted by 2.0 mol of a gas at 25°C in a 5 dm</a:t>
            </a:r>
            <a:r>
              <a:rPr lang="en-GB" i="1" baseline="30000" dirty="0" smtClean="0"/>
              <a:t>3</a:t>
            </a:r>
            <a:r>
              <a:rPr lang="en-GB" i="1" dirty="0" smtClean="0"/>
              <a:t> container?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	Ideal Gas Equation: PV=</a:t>
            </a:r>
            <a:r>
              <a:rPr lang="en-GB" dirty="0" err="1" smtClean="0"/>
              <a:t>nRT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	Rearrange:		P=</a:t>
            </a:r>
            <a:r>
              <a:rPr lang="en-GB" u="sng" dirty="0" err="1" smtClean="0"/>
              <a:t>nRT</a:t>
            </a:r>
            <a:endParaRPr lang="en-GB" u="sng" dirty="0" smtClean="0"/>
          </a:p>
          <a:p>
            <a:pPr lvl="1">
              <a:buNone/>
            </a:pPr>
            <a:r>
              <a:rPr lang="en-GB" sz="2400" dirty="0" smtClean="0"/>
              <a:t>				       P</a:t>
            </a:r>
          </a:p>
          <a:p>
            <a:pPr lvl="1">
              <a:buNone/>
            </a:pPr>
            <a:r>
              <a:rPr lang="en-GB" sz="2400" dirty="0" smtClean="0"/>
              <a:t>				P=</a:t>
            </a:r>
            <a:r>
              <a:rPr lang="en-GB" sz="2400" u="sng" dirty="0" smtClean="0"/>
              <a:t>2.0x8.31x298</a:t>
            </a:r>
          </a:p>
          <a:p>
            <a:pPr lvl="1">
              <a:buNone/>
            </a:pPr>
            <a:r>
              <a:rPr lang="en-GB" sz="2400" dirty="0" smtClean="0"/>
              <a:t>		         			 0.005</a:t>
            </a:r>
          </a:p>
          <a:p>
            <a:pPr lvl="1">
              <a:buNone/>
            </a:pPr>
            <a:endParaRPr lang="en-GB" sz="2400" dirty="0" smtClean="0"/>
          </a:p>
          <a:p>
            <a:pPr lvl="7">
              <a:buNone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P=	</a:t>
            </a:r>
            <a:r>
              <a:rPr lang="en-GB" sz="2400" u="sng" dirty="0" smtClean="0">
                <a:solidFill>
                  <a:schemeClr val="accent6">
                    <a:lumMod val="75000"/>
                  </a:schemeClr>
                </a:solidFill>
              </a:rPr>
              <a:t>4952.76</a:t>
            </a:r>
          </a:p>
          <a:p>
            <a:pPr lvl="7">
              <a:buNone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		0.005</a:t>
            </a:r>
          </a:p>
          <a:p>
            <a:pPr lvl="1">
              <a:buNone/>
            </a:pPr>
            <a:r>
              <a:rPr lang="en-GB" sz="2400" dirty="0" smtClean="0"/>
              <a:t>				</a:t>
            </a:r>
            <a:r>
              <a:rPr lang="en-GB" sz="2400" dirty="0" smtClean="0">
                <a:solidFill>
                  <a:srgbClr val="FF0000"/>
                </a:solidFill>
              </a:rPr>
              <a:t>	</a:t>
            </a:r>
            <a:r>
              <a:rPr lang="en-GB" sz="2400" b="1" dirty="0" smtClean="0">
                <a:solidFill>
                  <a:srgbClr val="FF0000"/>
                </a:solidFill>
              </a:rPr>
              <a:t>=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990552 Pa</a:t>
            </a:r>
          </a:p>
          <a:p>
            <a:pPr lvl="1"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					 = 9.91x10</a:t>
            </a:r>
            <a:r>
              <a:rPr lang="en-GB" sz="2400" b="1" baseline="30000" dirty="0" smtClean="0">
                <a:solidFill>
                  <a:srgbClr val="FF0000"/>
                </a:solidFill>
              </a:rPr>
              <a:t>5</a:t>
            </a:r>
            <a:r>
              <a:rPr lang="en-GB" sz="2400" b="1" dirty="0" smtClean="0">
                <a:solidFill>
                  <a:srgbClr val="FF0000"/>
                </a:solidFill>
              </a:rPr>
              <a:t> Pa or 991 </a:t>
            </a:r>
            <a:r>
              <a:rPr lang="en-GB" sz="2400" b="1" dirty="0" err="1" smtClean="0">
                <a:solidFill>
                  <a:srgbClr val="FF0000"/>
                </a:solidFill>
              </a:rPr>
              <a:t>kPa</a:t>
            </a:r>
            <a:r>
              <a:rPr lang="en-GB" sz="2400" b="1" dirty="0" smtClean="0">
                <a:solidFill>
                  <a:srgbClr val="FF0000"/>
                </a:solidFill>
              </a:rPr>
              <a:t> (3sf)</a:t>
            </a:r>
          </a:p>
          <a:p>
            <a:pPr lvl="1">
              <a:buNone/>
            </a:pP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Worked Example: Finding a Pressure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788024" y="1772816"/>
            <a:ext cx="4104456" cy="1872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chemeClr val="tx1"/>
                </a:solidFill>
              </a:rPr>
              <a:t>Remember that: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25°C = 25+273=298K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5dm</a:t>
            </a:r>
            <a:r>
              <a:rPr lang="en-GB" sz="2000" baseline="30000" dirty="0" smtClean="0">
                <a:solidFill>
                  <a:schemeClr val="tx1"/>
                </a:solidFill>
              </a:rPr>
              <a:t>3</a:t>
            </a:r>
            <a:r>
              <a:rPr lang="en-GB" sz="2000" dirty="0" smtClean="0">
                <a:solidFill>
                  <a:schemeClr val="tx1"/>
                </a:solidFill>
              </a:rPr>
              <a:t> = 5x10</a:t>
            </a:r>
            <a:r>
              <a:rPr lang="en-GB" sz="2000" baseline="30000" dirty="0" smtClean="0">
                <a:solidFill>
                  <a:schemeClr val="tx1"/>
                </a:solidFill>
              </a:rPr>
              <a:t>-3</a:t>
            </a:r>
            <a:r>
              <a:rPr lang="en-GB" sz="2000" dirty="0" smtClean="0">
                <a:solidFill>
                  <a:schemeClr val="tx1"/>
                </a:solidFill>
              </a:rPr>
              <a:t> m</a:t>
            </a:r>
            <a:r>
              <a:rPr lang="en-GB" sz="2000" baseline="30000" dirty="0" smtClean="0">
                <a:solidFill>
                  <a:schemeClr val="tx1"/>
                </a:solidFill>
              </a:rPr>
              <a:t>3</a:t>
            </a:r>
            <a:r>
              <a:rPr lang="en-GB" sz="2000" dirty="0" smtClean="0">
                <a:solidFill>
                  <a:schemeClr val="tx1"/>
                </a:solidFill>
              </a:rPr>
              <a:t> (5/1000) = 0.005 m</a:t>
            </a:r>
            <a:r>
              <a:rPr lang="en-GB" sz="2000" baseline="30000" dirty="0" smtClean="0">
                <a:solidFill>
                  <a:schemeClr val="tx1"/>
                </a:solidFill>
              </a:rPr>
              <a:t>3</a:t>
            </a:r>
          </a:p>
          <a:p>
            <a:endParaRPr 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What is the temperature of 0.2 mol of gas at 2000 Pa in a 40 dm3 container?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	Ideal Gas Equation: PV=</a:t>
            </a:r>
            <a:r>
              <a:rPr lang="en-GB" dirty="0" err="1" smtClean="0"/>
              <a:t>nRT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	Rearrange:		T=</a:t>
            </a:r>
            <a:r>
              <a:rPr lang="en-GB" u="sng" dirty="0" smtClean="0"/>
              <a:t>PV</a:t>
            </a:r>
          </a:p>
          <a:p>
            <a:pPr lvl="1">
              <a:buNone/>
            </a:pPr>
            <a:r>
              <a:rPr lang="en-GB" sz="2400" dirty="0" smtClean="0"/>
              <a:t>				     </a:t>
            </a:r>
            <a:r>
              <a:rPr lang="en-GB" sz="2400" dirty="0" err="1" smtClean="0"/>
              <a:t>nR</a:t>
            </a:r>
            <a:endParaRPr lang="en-GB" sz="2400" dirty="0" smtClean="0"/>
          </a:p>
          <a:p>
            <a:pPr lvl="1">
              <a:buNone/>
            </a:pPr>
            <a:r>
              <a:rPr lang="en-GB" sz="2400" dirty="0" smtClean="0"/>
              <a:t>				T=</a:t>
            </a:r>
            <a:r>
              <a:rPr lang="en-GB" sz="2400" u="sng" dirty="0" smtClean="0"/>
              <a:t>2000 x 0.04</a:t>
            </a:r>
          </a:p>
          <a:p>
            <a:pPr lvl="1">
              <a:buNone/>
            </a:pPr>
            <a:r>
              <a:rPr lang="en-GB" sz="2400" dirty="0" smtClean="0"/>
              <a:t>		         		       0.2x8.31</a:t>
            </a:r>
          </a:p>
          <a:p>
            <a:pPr lvl="1">
              <a:buNone/>
            </a:pPr>
            <a:endParaRPr lang="en-GB" sz="2400" dirty="0" smtClean="0"/>
          </a:p>
          <a:p>
            <a:pPr lvl="7">
              <a:buNone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T=	</a:t>
            </a:r>
            <a:r>
              <a:rPr lang="en-GB" sz="2400" u="sng" dirty="0" smtClean="0">
                <a:solidFill>
                  <a:schemeClr val="accent6">
                    <a:lumMod val="75000"/>
                  </a:schemeClr>
                </a:solidFill>
              </a:rPr>
              <a:t>80</a:t>
            </a:r>
          </a:p>
          <a:p>
            <a:pPr lvl="7">
              <a:buNone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		1.662</a:t>
            </a:r>
          </a:p>
          <a:p>
            <a:pPr lvl="1">
              <a:buNone/>
            </a:pPr>
            <a:r>
              <a:rPr lang="en-GB" sz="2400" dirty="0" smtClean="0"/>
              <a:t>				</a:t>
            </a:r>
            <a:r>
              <a:rPr lang="en-GB" sz="2400" dirty="0" smtClean="0">
                <a:solidFill>
                  <a:srgbClr val="FF0000"/>
                </a:solidFill>
              </a:rPr>
              <a:t>	</a:t>
            </a:r>
            <a:r>
              <a:rPr lang="en-GB" sz="2400" b="1" dirty="0" smtClean="0">
                <a:solidFill>
                  <a:srgbClr val="FF0000"/>
                </a:solidFill>
              </a:rPr>
              <a:t>= 48.1 K</a:t>
            </a:r>
          </a:p>
          <a:p>
            <a:pPr lvl="1">
              <a:buNone/>
            </a:pP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Worked Example: Finding a Temperature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788024" y="1772816"/>
            <a:ext cx="4355976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chemeClr val="tx1"/>
                </a:solidFill>
              </a:rPr>
              <a:t>Remember that: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40dm</a:t>
            </a:r>
            <a:r>
              <a:rPr lang="en-GB" sz="2000" baseline="30000" dirty="0" smtClean="0">
                <a:solidFill>
                  <a:schemeClr val="tx1"/>
                </a:solidFill>
              </a:rPr>
              <a:t>3</a:t>
            </a:r>
            <a:r>
              <a:rPr lang="en-GB" sz="2000" dirty="0" smtClean="0">
                <a:solidFill>
                  <a:schemeClr val="tx1"/>
                </a:solidFill>
              </a:rPr>
              <a:t> = 40x10</a:t>
            </a:r>
            <a:r>
              <a:rPr lang="en-GB" sz="2000" baseline="30000" dirty="0" smtClean="0">
                <a:solidFill>
                  <a:schemeClr val="tx1"/>
                </a:solidFill>
              </a:rPr>
              <a:t>-3</a:t>
            </a:r>
            <a:r>
              <a:rPr lang="en-GB" sz="2000" dirty="0" smtClean="0">
                <a:solidFill>
                  <a:schemeClr val="tx1"/>
                </a:solidFill>
              </a:rPr>
              <a:t> m</a:t>
            </a:r>
            <a:r>
              <a:rPr lang="en-GB" sz="2000" baseline="30000" dirty="0" smtClean="0">
                <a:solidFill>
                  <a:schemeClr val="tx1"/>
                </a:solidFill>
              </a:rPr>
              <a:t>3</a:t>
            </a:r>
            <a:r>
              <a:rPr lang="en-GB" sz="2000" dirty="0" smtClean="0">
                <a:solidFill>
                  <a:schemeClr val="tx1"/>
                </a:solidFill>
              </a:rPr>
              <a:t> (40/1000) = 0.04 m</a:t>
            </a:r>
            <a:r>
              <a:rPr lang="en-GB" sz="2000" baseline="30000" dirty="0" smtClean="0">
                <a:solidFill>
                  <a:schemeClr val="tx1"/>
                </a:solidFill>
              </a:rPr>
              <a:t>3</a:t>
            </a:r>
          </a:p>
          <a:p>
            <a:endParaRPr 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892480" cy="5256584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GB" dirty="0" smtClean="0"/>
              <a:t>1. Convert the following pressures to Pa</a:t>
            </a:r>
          </a:p>
          <a:p>
            <a:pPr marL="457200" indent="-457200">
              <a:buNone/>
            </a:pPr>
            <a:r>
              <a:rPr lang="en-GB" dirty="0" smtClean="0"/>
              <a:t>	a. 2.5 </a:t>
            </a:r>
            <a:r>
              <a:rPr lang="en-GB" dirty="0" err="1" smtClean="0"/>
              <a:t>kPa</a:t>
            </a:r>
            <a:endParaRPr lang="en-GB" dirty="0" smtClean="0"/>
          </a:p>
          <a:p>
            <a:pPr marL="457200" indent="-457200">
              <a:buNone/>
            </a:pPr>
            <a:r>
              <a:rPr lang="en-GB" dirty="0" smtClean="0"/>
              <a:t>	b. 0.1 </a:t>
            </a:r>
            <a:r>
              <a:rPr lang="en-GB" dirty="0" err="1" smtClean="0"/>
              <a:t>kPa</a:t>
            </a:r>
            <a:endParaRPr lang="en-GB" dirty="0" smtClean="0"/>
          </a:p>
          <a:p>
            <a:pPr marL="457200" indent="-457200">
              <a:buNone/>
            </a:pPr>
            <a:r>
              <a:rPr lang="en-GB" dirty="0" smtClean="0"/>
              <a:t>2. Convert the following volumes to m</a:t>
            </a:r>
            <a:r>
              <a:rPr lang="en-GB" baseline="30000" dirty="0" smtClean="0"/>
              <a:t>3</a:t>
            </a:r>
          </a:p>
          <a:p>
            <a:pPr marL="457200" indent="-457200">
              <a:buNone/>
            </a:pPr>
            <a:r>
              <a:rPr lang="en-GB" dirty="0" smtClean="0"/>
              <a:t>	a. 1250 dm</a:t>
            </a:r>
            <a:r>
              <a:rPr lang="en-GB" baseline="30000" dirty="0" smtClean="0"/>
              <a:t>3</a:t>
            </a:r>
          </a:p>
          <a:p>
            <a:pPr marL="457200" indent="-457200">
              <a:buNone/>
            </a:pPr>
            <a:r>
              <a:rPr lang="en-GB" dirty="0" smtClean="0"/>
              <a:t>	b. 500 dm</a:t>
            </a:r>
            <a:r>
              <a:rPr lang="en-GB" baseline="30000" dirty="0" smtClean="0"/>
              <a:t>3</a:t>
            </a:r>
          </a:p>
          <a:p>
            <a:pPr marL="457200" indent="-457200">
              <a:buNone/>
            </a:pPr>
            <a:r>
              <a:rPr lang="en-GB" dirty="0" smtClean="0"/>
              <a:t>	c. 25 dm</a:t>
            </a:r>
            <a:r>
              <a:rPr lang="en-GB" baseline="30000" dirty="0" smtClean="0"/>
              <a:t>3</a:t>
            </a:r>
          </a:p>
          <a:p>
            <a:pPr marL="457200" indent="-457200">
              <a:buNone/>
            </a:pPr>
            <a:r>
              <a:rPr lang="en-GB" dirty="0" smtClean="0"/>
              <a:t>3. What is the volume occupied by 1.0 mol of a gas at 200°C and 100 </a:t>
            </a:r>
            <a:r>
              <a:rPr lang="en-GB" dirty="0" err="1" smtClean="0"/>
              <a:t>kPa</a:t>
            </a:r>
            <a:r>
              <a:rPr lang="en-GB" dirty="0" smtClean="0"/>
              <a:t>?</a:t>
            </a:r>
          </a:p>
          <a:p>
            <a:pPr marL="457200" indent="-457200">
              <a:buNone/>
            </a:pPr>
            <a:r>
              <a:rPr lang="en-GB" dirty="0" smtClean="0"/>
              <a:t>4. What is the pressure exerted by 5.0 mol of gas at 600K in a 2.5 dm</a:t>
            </a:r>
            <a:r>
              <a:rPr lang="en-GB" baseline="30000" dirty="0" smtClean="0"/>
              <a:t>3</a:t>
            </a:r>
            <a:r>
              <a:rPr lang="en-GB" dirty="0" smtClean="0"/>
              <a:t> container?</a:t>
            </a:r>
          </a:p>
          <a:p>
            <a:pPr marL="457200" indent="-457200">
              <a:buNone/>
            </a:pPr>
            <a:r>
              <a:rPr lang="en-GB" dirty="0" smtClean="0"/>
              <a:t>5. What is the temperature of 2.0 mol of gas at 10 </a:t>
            </a:r>
            <a:r>
              <a:rPr lang="en-GB" dirty="0" err="1" smtClean="0"/>
              <a:t>kPa</a:t>
            </a:r>
            <a:r>
              <a:rPr lang="en-GB" dirty="0" smtClean="0"/>
              <a:t> in a 4.0 dm</a:t>
            </a:r>
            <a:r>
              <a:rPr lang="en-GB" baseline="30000" dirty="0" smtClean="0"/>
              <a:t>3</a:t>
            </a:r>
            <a:r>
              <a:rPr lang="en-GB" dirty="0" smtClean="0"/>
              <a:t> container?</a:t>
            </a:r>
          </a:p>
          <a:p>
            <a:pPr marL="914400" lvl="1" indent="-45720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Questions 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892480" cy="5256584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GB" dirty="0" smtClean="0"/>
              <a:t>1. Convert the following pressures to Pa</a:t>
            </a:r>
          </a:p>
          <a:p>
            <a:pPr marL="457200" indent="-457200">
              <a:buNone/>
            </a:pPr>
            <a:r>
              <a:rPr lang="en-GB" dirty="0" smtClean="0"/>
              <a:t>	a. 2.5 </a:t>
            </a:r>
            <a:r>
              <a:rPr lang="en-GB" dirty="0" err="1" smtClean="0"/>
              <a:t>kPa</a:t>
            </a:r>
            <a:r>
              <a:rPr lang="en-GB" dirty="0" smtClean="0"/>
              <a:t>		</a:t>
            </a:r>
            <a:r>
              <a:rPr lang="en-GB" dirty="0" smtClean="0">
                <a:solidFill>
                  <a:srgbClr val="FF0000"/>
                </a:solidFill>
              </a:rPr>
              <a:t>2500 Pa</a:t>
            </a:r>
          </a:p>
          <a:p>
            <a:pPr marL="457200" indent="-457200">
              <a:buNone/>
            </a:pPr>
            <a:r>
              <a:rPr lang="en-GB" dirty="0" smtClean="0"/>
              <a:t>	b. 0.1 </a:t>
            </a:r>
            <a:r>
              <a:rPr lang="en-GB" dirty="0" err="1" smtClean="0"/>
              <a:t>kPa</a:t>
            </a:r>
            <a:r>
              <a:rPr lang="en-GB" dirty="0" smtClean="0"/>
              <a:t>		</a:t>
            </a:r>
            <a:r>
              <a:rPr lang="en-GB" dirty="0" smtClean="0">
                <a:solidFill>
                  <a:srgbClr val="FF0000"/>
                </a:solidFill>
              </a:rPr>
              <a:t>100 Pa</a:t>
            </a:r>
          </a:p>
          <a:p>
            <a:pPr marL="457200" indent="-457200">
              <a:buNone/>
            </a:pPr>
            <a:r>
              <a:rPr lang="en-GB" dirty="0" smtClean="0"/>
              <a:t>2. Convert the following volumes to m</a:t>
            </a:r>
            <a:r>
              <a:rPr lang="en-GB" baseline="30000" dirty="0" smtClean="0"/>
              <a:t>3</a:t>
            </a:r>
          </a:p>
          <a:p>
            <a:pPr marL="457200" indent="-457200">
              <a:buNone/>
            </a:pPr>
            <a:r>
              <a:rPr lang="en-GB" dirty="0" smtClean="0"/>
              <a:t>	a. 1250 dm</a:t>
            </a:r>
            <a:r>
              <a:rPr lang="en-GB" baseline="30000" dirty="0" smtClean="0"/>
              <a:t>3	</a:t>
            </a:r>
            <a:r>
              <a:rPr lang="en-GB" dirty="0" smtClean="0">
                <a:solidFill>
                  <a:srgbClr val="FF0000"/>
                </a:solidFill>
              </a:rPr>
              <a:t>1.25 m</a:t>
            </a:r>
            <a:r>
              <a:rPr lang="en-GB" baseline="30000" dirty="0" smtClean="0">
                <a:solidFill>
                  <a:srgbClr val="FF0000"/>
                </a:solidFill>
              </a:rPr>
              <a:t>3</a:t>
            </a:r>
          </a:p>
          <a:p>
            <a:pPr marL="457200" indent="-457200">
              <a:buNone/>
            </a:pPr>
            <a:r>
              <a:rPr lang="en-GB" dirty="0" smtClean="0"/>
              <a:t>	b. 500 dm</a:t>
            </a:r>
            <a:r>
              <a:rPr lang="en-GB" baseline="30000" dirty="0" smtClean="0"/>
              <a:t>3		</a:t>
            </a:r>
            <a:r>
              <a:rPr lang="en-GB" dirty="0" smtClean="0">
                <a:solidFill>
                  <a:srgbClr val="FF0000"/>
                </a:solidFill>
              </a:rPr>
              <a:t>0.5 m</a:t>
            </a:r>
            <a:r>
              <a:rPr lang="en-GB" baseline="30000" dirty="0" smtClean="0">
                <a:solidFill>
                  <a:srgbClr val="FF0000"/>
                </a:solidFill>
              </a:rPr>
              <a:t>3</a:t>
            </a:r>
          </a:p>
          <a:p>
            <a:pPr marL="457200" indent="-457200">
              <a:buNone/>
            </a:pPr>
            <a:r>
              <a:rPr lang="en-GB" dirty="0" smtClean="0"/>
              <a:t>	c. 25 dm</a:t>
            </a:r>
            <a:r>
              <a:rPr lang="en-GB" baseline="30000" dirty="0" smtClean="0"/>
              <a:t>3		</a:t>
            </a:r>
            <a:r>
              <a:rPr lang="en-GB" dirty="0" smtClean="0">
                <a:solidFill>
                  <a:srgbClr val="FF0000"/>
                </a:solidFill>
              </a:rPr>
              <a:t>2.5x10</a:t>
            </a:r>
            <a:r>
              <a:rPr lang="en-GB" baseline="30000" dirty="0" smtClean="0">
                <a:solidFill>
                  <a:srgbClr val="FF0000"/>
                </a:solidFill>
              </a:rPr>
              <a:t>-5</a:t>
            </a:r>
            <a:r>
              <a:rPr lang="en-GB" dirty="0" smtClean="0">
                <a:solidFill>
                  <a:srgbClr val="FF0000"/>
                </a:solidFill>
              </a:rPr>
              <a:t> m</a:t>
            </a:r>
            <a:r>
              <a:rPr lang="en-GB" baseline="30000" dirty="0" smtClean="0">
                <a:solidFill>
                  <a:srgbClr val="FF0000"/>
                </a:solidFill>
              </a:rPr>
              <a:t>3</a:t>
            </a:r>
            <a:r>
              <a:rPr lang="en-GB" dirty="0" smtClean="0">
                <a:solidFill>
                  <a:srgbClr val="FF0000"/>
                </a:solidFill>
              </a:rPr>
              <a:t> (0.000025 m</a:t>
            </a:r>
            <a:r>
              <a:rPr lang="en-GB" baseline="30000" dirty="0" smtClean="0">
                <a:solidFill>
                  <a:srgbClr val="FF0000"/>
                </a:solidFill>
              </a:rPr>
              <a:t>3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endParaRPr lang="en-GB" baseline="30000" dirty="0" smtClean="0">
              <a:solidFill>
                <a:srgbClr val="FF0000"/>
              </a:solidFill>
            </a:endParaRPr>
          </a:p>
          <a:p>
            <a:pPr marL="457200" indent="-457200">
              <a:buNone/>
            </a:pPr>
            <a:r>
              <a:rPr lang="en-GB" dirty="0" smtClean="0"/>
              <a:t>3. What is the volume occupied by 1.0 mol of a gas at 200°C and 100 </a:t>
            </a:r>
            <a:r>
              <a:rPr lang="en-GB" dirty="0" err="1" smtClean="0"/>
              <a:t>kPa</a:t>
            </a:r>
            <a:r>
              <a:rPr lang="en-GB" dirty="0" smtClean="0"/>
              <a:t>?		</a:t>
            </a:r>
            <a:r>
              <a:rPr lang="en-GB" dirty="0" smtClean="0">
                <a:solidFill>
                  <a:srgbClr val="FF0000"/>
                </a:solidFill>
              </a:rPr>
              <a:t>0.0243 m</a:t>
            </a:r>
            <a:r>
              <a:rPr lang="en-GB" baseline="30000" dirty="0" smtClean="0">
                <a:solidFill>
                  <a:srgbClr val="FF0000"/>
                </a:solidFill>
              </a:rPr>
              <a:t>3</a:t>
            </a:r>
            <a:r>
              <a:rPr lang="en-GB" dirty="0" smtClean="0">
                <a:solidFill>
                  <a:srgbClr val="FF0000"/>
                </a:solidFill>
              </a:rPr>
              <a:t> (24.3 dm</a:t>
            </a:r>
            <a:r>
              <a:rPr lang="en-GB" baseline="30000" dirty="0" smtClean="0">
                <a:solidFill>
                  <a:srgbClr val="FF0000"/>
                </a:solidFill>
              </a:rPr>
              <a:t>3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</a:p>
          <a:p>
            <a:pPr marL="457200" indent="-457200">
              <a:buNone/>
            </a:pPr>
            <a:r>
              <a:rPr lang="en-GB" dirty="0" smtClean="0"/>
              <a:t>4. What is the pressure exerted by 5.0 mol of gas at 600K in a 2.5 dm</a:t>
            </a:r>
            <a:r>
              <a:rPr lang="en-GB" baseline="30000" dirty="0" smtClean="0"/>
              <a:t>3</a:t>
            </a:r>
            <a:r>
              <a:rPr lang="en-GB" dirty="0" smtClean="0"/>
              <a:t> container?		</a:t>
            </a:r>
            <a:r>
              <a:rPr lang="en-GB" dirty="0" smtClean="0">
                <a:solidFill>
                  <a:srgbClr val="FF0000"/>
                </a:solidFill>
              </a:rPr>
              <a:t>9 972 000 Pa (9.91x10</a:t>
            </a:r>
            <a:r>
              <a:rPr lang="en-GB" baseline="30000" dirty="0" smtClean="0">
                <a:solidFill>
                  <a:srgbClr val="FF0000"/>
                </a:solidFill>
              </a:rPr>
              <a:t>6</a:t>
            </a:r>
            <a:r>
              <a:rPr lang="en-GB" dirty="0" smtClean="0">
                <a:solidFill>
                  <a:srgbClr val="FF0000"/>
                </a:solidFill>
              </a:rPr>
              <a:t> Pa)</a:t>
            </a:r>
          </a:p>
          <a:p>
            <a:pPr marL="457200" indent="-457200">
              <a:buNone/>
            </a:pPr>
            <a:r>
              <a:rPr lang="en-GB" dirty="0" smtClean="0"/>
              <a:t>5. What is the temperature of 2.0 mol of gas at 10 </a:t>
            </a:r>
            <a:r>
              <a:rPr lang="en-GB" dirty="0" err="1" smtClean="0"/>
              <a:t>kPa</a:t>
            </a:r>
            <a:r>
              <a:rPr lang="en-GB" dirty="0" smtClean="0"/>
              <a:t> in a 4.0 dm</a:t>
            </a:r>
            <a:r>
              <a:rPr lang="en-GB" baseline="30000" dirty="0" smtClean="0"/>
              <a:t>3</a:t>
            </a:r>
            <a:r>
              <a:rPr lang="en-GB" dirty="0" smtClean="0"/>
              <a:t> container?		</a:t>
            </a:r>
            <a:r>
              <a:rPr lang="en-GB" dirty="0" smtClean="0">
                <a:solidFill>
                  <a:srgbClr val="FF0000"/>
                </a:solidFill>
              </a:rPr>
              <a:t>2.41K</a:t>
            </a:r>
          </a:p>
          <a:p>
            <a:pPr marL="914400" lvl="1" indent="-45720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Questions 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Ideal Gas Equation: Example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dirty="0" smtClean="0"/>
              <a:t>What is the volume of a gas at  a temperature of 20.0°C (293.0 K), pressure of 100 000 Pa, and number of mole of 1.0?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Take  R=8.31 JK</a:t>
            </a:r>
            <a:r>
              <a:rPr lang="en-GB" sz="2000" baseline="30000" dirty="0" smtClean="0"/>
              <a:t>-1</a:t>
            </a:r>
            <a:r>
              <a:rPr lang="en-GB" sz="2000" dirty="0" smtClean="0"/>
              <a:t> mol</a:t>
            </a:r>
            <a:r>
              <a:rPr lang="en-GB" sz="2000" baseline="30000" dirty="0" smtClean="0"/>
              <a:t>-1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Using the equation PV= </a:t>
            </a:r>
            <a:r>
              <a:rPr lang="en-GB" sz="2000" dirty="0" err="1" smtClean="0"/>
              <a:t>nRT</a:t>
            </a:r>
            <a:r>
              <a:rPr lang="en-GB" sz="2000" dirty="0" smtClean="0"/>
              <a:t> , </a:t>
            </a:r>
          </a:p>
          <a:p>
            <a:pPr>
              <a:buNone/>
            </a:pPr>
            <a:r>
              <a:rPr lang="en-GB" sz="2000" dirty="0" smtClean="0"/>
              <a:t>Rearrange it to  V=</a:t>
            </a:r>
            <a:r>
              <a:rPr lang="en-GB" sz="2000" dirty="0" err="1" smtClean="0"/>
              <a:t>nRT</a:t>
            </a:r>
            <a:r>
              <a:rPr lang="en-GB" sz="2000" dirty="0" smtClean="0"/>
              <a:t>/P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V=   1.0 mol </a:t>
            </a:r>
            <a:r>
              <a:rPr lang="en-GB" sz="2000" dirty="0" smtClean="0">
                <a:sym typeface="Symbol"/>
              </a:rPr>
              <a:t> </a:t>
            </a:r>
            <a:r>
              <a:rPr lang="en-GB" sz="2000" dirty="0" smtClean="0"/>
              <a:t>8.31 JK</a:t>
            </a:r>
            <a:r>
              <a:rPr lang="en-GB" sz="2000" baseline="30000" dirty="0" smtClean="0"/>
              <a:t>-1</a:t>
            </a:r>
            <a:r>
              <a:rPr lang="en-GB" sz="2000" dirty="0" smtClean="0"/>
              <a:t> mol</a:t>
            </a:r>
            <a:r>
              <a:rPr lang="en-GB" sz="2000" baseline="30000" dirty="0" smtClean="0"/>
              <a:t>-1</a:t>
            </a:r>
            <a:r>
              <a:rPr lang="en-GB" sz="2000" dirty="0" smtClean="0"/>
              <a:t>   </a:t>
            </a:r>
            <a:r>
              <a:rPr lang="en-GB" sz="2000" dirty="0" smtClean="0">
                <a:sym typeface="Symbol"/>
              </a:rPr>
              <a:t>  293 K </a:t>
            </a:r>
            <a:r>
              <a:rPr lang="en-GB" sz="2000" b="1" dirty="0" smtClean="0">
                <a:sym typeface="Symbol"/>
              </a:rPr>
              <a:t> </a:t>
            </a:r>
          </a:p>
          <a:p>
            <a:pPr>
              <a:buNone/>
            </a:pPr>
            <a:r>
              <a:rPr lang="en-GB" sz="2000" dirty="0" smtClean="0">
                <a:sym typeface="Symbol"/>
              </a:rPr>
              <a:t>                100 000 Pa</a:t>
            </a:r>
          </a:p>
          <a:p>
            <a:pPr>
              <a:buNone/>
            </a:pPr>
            <a:r>
              <a:rPr lang="en-GB" sz="2000" b="1" dirty="0" smtClean="0">
                <a:solidFill>
                  <a:srgbClr val="FF0000"/>
                </a:solidFill>
                <a:sym typeface="Symbol"/>
              </a:rPr>
              <a:t>V=0.0243 m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3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sz="2000" b="1" dirty="0" smtClean="0">
                <a:solidFill>
                  <a:srgbClr val="FF0000"/>
                </a:solidFill>
                <a:sym typeface="Symbol"/>
              </a:rPr>
              <a:t>V= 0.0243  10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6</a:t>
            </a:r>
            <a:r>
              <a:rPr lang="en-GB" sz="2000" b="1" dirty="0" smtClean="0">
                <a:solidFill>
                  <a:srgbClr val="FF0000"/>
                </a:solidFill>
              </a:rPr>
              <a:t>cm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3 </a:t>
            </a:r>
            <a:r>
              <a:rPr lang="en-GB" sz="2000" b="1" dirty="0" smtClean="0">
                <a:solidFill>
                  <a:srgbClr val="FF0000"/>
                </a:solidFill>
              </a:rPr>
              <a:t>= 24300 cm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3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sz="2000" dirty="0" smtClean="0"/>
              <a:t>This tells us the volume of a mole of any gas at room temperature and pressure is approximately 24000 cm</a:t>
            </a:r>
            <a:r>
              <a:rPr lang="en-GB" sz="2000" baseline="30000" dirty="0" smtClean="0"/>
              <a:t>3</a:t>
            </a:r>
            <a:endParaRPr lang="en-GB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71600" y="4581128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Ideal Gas Equation: Example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995885"/>
          </a:xfrm>
        </p:spPr>
        <p:txBody>
          <a:bodyPr/>
          <a:lstStyle/>
          <a:p>
            <a:pPr>
              <a:buNone/>
            </a:pPr>
            <a:r>
              <a:rPr lang="en-GB" sz="2400" dirty="0" smtClean="0"/>
              <a:t>How many moles of Hydrogen are present in a volume of 100cm</a:t>
            </a:r>
            <a:r>
              <a:rPr lang="en-GB" sz="2400" baseline="30000" dirty="0" smtClean="0"/>
              <a:t>3  </a:t>
            </a:r>
            <a:r>
              <a:rPr lang="en-GB" sz="2400" dirty="0" smtClean="0"/>
              <a:t>at a temperature of 20.0</a:t>
            </a:r>
            <a:r>
              <a:rPr lang="en-GB" sz="2400" dirty="0" smtClean="0">
                <a:latin typeface="Calibri"/>
              </a:rPr>
              <a:t>°C and a pressure of 100KPa?  </a:t>
            </a:r>
          </a:p>
          <a:p>
            <a:pPr>
              <a:buNone/>
            </a:pPr>
            <a:r>
              <a:rPr lang="en-GB" sz="2400" dirty="0" smtClean="0">
                <a:latin typeface="Calibri"/>
              </a:rPr>
              <a:t>R=8.31</a:t>
            </a:r>
            <a:r>
              <a:rPr lang="en-GB" dirty="0" smtClean="0"/>
              <a:t> JK</a:t>
            </a:r>
            <a:r>
              <a:rPr lang="en-GB" baseline="30000" dirty="0" smtClean="0"/>
              <a:t>-1</a:t>
            </a:r>
            <a:r>
              <a:rPr lang="en-GB" dirty="0" smtClean="0"/>
              <a:t> mol</a:t>
            </a:r>
            <a:r>
              <a:rPr lang="en-GB" baseline="30000" dirty="0" smtClean="0"/>
              <a:t>-1</a:t>
            </a:r>
          </a:p>
          <a:p>
            <a:pPr>
              <a:buNone/>
            </a:pPr>
            <a:endParaRPr lang="en-GB" sz="2400" dirty="0" smtClean="0">
              <a:latin typeface="Calibri"/>
            </a:endParaRPr>
          </a:p>
          <a:p>
            <a:pPr>
              <a:buNone/>
            </a:pPr>
            <a:r>
              <a:rPr lang="en-GB" sz="2400" dirty="0" smtClean="0">
                <a:latin typeface="Calibri"/>
              </a:rPr>
              <a:t>First convert to the base units: 100 </a:t>
            </a:r>
            <a:r>
              <a:rPr lang="en-GB" sz="2400" dirty="0" err="1" smtClean="0">
                <a:latin typeface="Calibri"/>
              </a:rPr>
              <a:t>KPa</a:t>
            </a:r>
            <a:r>
              <a:rPr lang="en-GB" sz="2400" dirty="0" smtClean="0">
                <a:latin typeface="Calibri"/>
              </a:rPr>
              <a:t>=100 00Pa</a:t>
            </a:r>
          </a:p>
          <a:p>
            <a:pPr>
              <a:buNone/>
            </a:pPr>
            <a:r>
              <a:rPr lang="en-GB" sz="2400" dirty="0" smtClean="0">
                <a:latin typeface="Calibri"/>
              </a:rPr>
              <a:t>100cm</a:t>
            </a:r>
            <a:r>
              <a:rPr lang="en-GB" sz="2400" baseline="30000" dirty="0" smtClean="0"/>
              <a:t>3</a:t>
            </a:r>
            <a:r>
              <a:rPr lang="en-GB" sz="2400" dirty="0" smtClean="0"/>
              <a:t>=100</a:t>
            </a:r>
            <a:r>
              <a:rPr lang="en-GB" sz="2400" dirty="0" smtClean="0">
                <a:sym typeface="Symbol"/>
              </a:rPr>
              <a:t>10</a:t>
            </a:r>
            <a:r>
              <a:rPr lang="en-GB" sz="2400" baseline="30000" dirty="0" smtClean="0"/>
              <a:t>-6</a:t>
            </a:r>
            <a:r>
              <a:rPr lang="en-GB" sz="2400" dirty="0" smtClean="0"/>
              <a:t> m</a:t>
            </a:r>
            <a:r>
              <a:rPr lang="en-GB" sz="2400" baseline="30000" dirty="0" smtClean="0"/>
              <a:t>3</a:t>
            </a:r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20.0°C=293K   (add 273 to temperature </a:t>
            </a:r>
            <a:r>
              <a:rPr lang="en-GB" sz="2400" dirty="0" err="1" smtClean="0"/>
              <a:t>in°C</a:t>
            </a:r>
            <a:r>
              <a:rPr lang="en-GB" sz="2400" dirty="0" smtClean="0"/>
              <a:t> )</a:t>
            </a:r>
          </a:p>
          <a:p>
            <a:pPr>
              <a:buNone/>
            </a:pPr>
            <a:r>
              <a:rPr lang="en-GB" sz="2400" dirty="0" smtClean="0"/>
              <a:t>Using the ideal gas equation after rearranging it:</a:t>
            </a:r>
          </a:p>
          <a:p>
            <a:pPr>
              <a:buNone/>
            </a:pPr>
            <a:r>
              <a:rPr lang="en-GB" sz="2400" dirty="0" smtClean="0"/>
              <a:t>n=PV/RT</a:t>
            </a:r>
          </a:p>
          <a:p>
            <a:pPr>
              <a:buNone/>
            </a:pPr>
            <a:r>
              <a:rPr lang="en-GB" sz="2400" dirty="0" smtClean="0"/>
              <a:t>      n=           100 000</a:t>
            </a:r>
            <a:r>
              <a:rPr lang="en-GB" sz="2400" dirty="0" smtClean="0">
                <a:sym typeface="Symbol"/>
              </a:rPr>
              <a:t>(100 10</a:t>
            </a:r>
            <a:r>
              <a:rPr lang="en-GB" sz="2400" baseline="30000" dirty="0" smtClean="0"/>
              <a:t> -6</a:t>
            </a:r>
            <a:r>
              <a:rPr lang="en-GB" sz="2400" dirty="0" smtClean="0"/>
              <a:t>)</a:t>
            </a:r>
            <a:r>
              <a:rPr lang="en-GB" sz="2400" baseline="30000" dirty="0" smtClean="0"/>
              <a:t> </a:t>
            </a:r>
            <a:r>
              <a:rPr lang="en-GB" sz="2400" dirty="0" smtClean="0"/>
              <a:t> </a:t>
            </a:r>
          </a:p>
          <a:p>
            <a:pPr>
              <a:buNone/>
            </a:pPr>
            <a:r>
              <a:rPr lang="en-GB" sz="2400" dirty="0" smtClean="0"/>
              <a:t>                             8.31</a:t>
            </a:r>
            <a:r>
              <a:rPr lang="en-GB" sz="2400" dirty="0" smtClean="0">
                <a:sym typeface="Symbol"/>
              </a:rPr>
              <a:t> 293</a:t>
            </a:r>
          </a:p>
          <a:p>
            <a:pPr>
              <a:buNone/>
            </a:pPr>
            <a:r>
              <a:rPr lang="en-GB" sz="2400" b="1" dirty="0" smtClean="0">
                <a:solidFill>
                  <a:srgbClr val="FF0000"/>
                </a:solidFill>
                <a:sym typeface="Symbol"/>
              </a:rPr>
              <a:t>      n = 0.00411 moles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endParaRPr lang="en-GB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07704" y="5013176"/>
            <a:ext cx="300039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Activity: Gas Laws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305800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Using the information from around the room, complete your worksheet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315416"/>
            <a:ext cx="7886700" cy="1325563"/>
          </a:xfrm>
        </p:spPr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45647"/>
            <a:ext cx="8424936" cy="556367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At 571K a 0.6g sample of helium occupies a glass bulb of volume 7.0dm</a:t>
            </a:r>
            <a:r>
              <a:rPr lang="en-GB" baseline="30000" dirty="0" smtClean="0"/>
              <a:t>3</a:t>
            </a:r>
            <a:r>
              <a:rPr lang="en-GB" dirty="0" smtClean="0"/>
              <a:t>. Calculate the pressure exerted by the helium under these conditions.</a:t>
            </a:r>
          </a:p>
          <a:p>
            <a:pPr marL="514350" indent="-514350">
              <a:buAutoNum type="arabicPeriod"/>
            </a:pPr>
            <a:endParaRPr lang="en-GB" baseline="30000" dirty="0"/>
          </a:p>
          <a:p>
            <a:pPr marL="514350" indent="-514350">
              <a:buAutoNum type="arabicPeriod"/>
            </a:pPr>
            <a:r>
              <a:rPr lang="en-GB" dirty="0" smtClean="0"/>
              <a:t>What volume is occupied by 0.1mol of gas at 35⁰C and 150kPa pressure?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 smtClean="0"/>
              <a:t>Calculate the pressure exerted by 71g of chlorine gas in a volume of 50dm</a:t>
            </a:r>
            <a:r>
              <a:rPr lang="en-GB" baseline="30000" dirty="0" smtClean="0"/>
              <a:t>3</a:t>
            </a:r>
            <a:r>
              <a:rPr lang="en-GB" dirty="0" smtClean="0"/>
              <a:t> at 298K.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 smtClean="0"/>
              <a:t>At what temperature will 4.4g of carbon dioxide occupy a volume of 20dm</a:t>
            </a:r>
            <a:r>
              <a:rPr lang="en-GB" baseline="30000" dirty="0" smtClean="0"/>
              <a:t>3</a:t>
            </a:r>
            <a:r>
              <a:rPr lang="en-GB" dirty="0" smtClean="0"/>
              <a:t> at standard pressure?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 rot="480000">
            <a:off x="5707078" y="5109257"/>
            <a:ext cx="3347213" cy="15232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Then:</a:t>
            </a:r>
          </a:p>
          <a:p>
            <a:pPr algn="ctr"/>
            <a:endParaRPr lang="en-GB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2400" b="1" dirty="0" err="1" smtClean="0">
                <a:solidFill>
                  <a:schemeClr val="tx1"/>
                </a:solidFill>
              </a:rPr>
              <a:t>Chemsheets</a:t>
            </a:r>
            <a:r>
              <a:rPr lang="en-GB" sz="2400" b="1" dirty="0" smtClean="0">
                <a:solidFill>
                  <a:schemeClr val="tx1"/>
                </a:solidFill>
              </a:rPr>
              <a:t> Task 14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7886700" cy="1325563"/>
          </a:xfrm>
        </p:spPr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56367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None/>
            </a:pPr>
            <a:r>
              <a:rPr lang="en-GB" dirty="0" smtClean="0"/>
              <a:t>1. At 571K a 0.6g sample of helium occupies a glass bulb of volume 7.0dm</a:t>
            </a:r>
            <a:r>
              <a:rPr lang="en-GB" baseline="30000" dirty="0" smtClean="0"/>
              <a:t>3</a:t>
            </a:r>
            <a:r>
              <a:rPr lang="en-GB" dirty="0" smtClean="0"/>
              <a:t>.</a:t>
            </a:r>
          </a:p>
          <a:p>
            <a:pPr marL="514350" indent="-514350">
              <a:buNone/>
            </a:pPr>
            <a:r>
              <a:rPr lang="en-GB" dirty="0" smtClean="0"/>
              <a:t>Calculate the pressure exerted by the helium under these conditions.</a:t>
            </a:r>
          </a:p>
          <a:p>
            <a:pPr marL="514350" indent="-514350">
              <a:buNone/>
            </a:pPr>
            <a:r>
              <a:rPr lang="en-GB" dirty="0" smtClean="0">
                <a:solidFill>
                  <a:srgbClr val="FF0000"/>
                </a:solidFill>
              </a:rPr>
              <a:t>P=</a:t>
            </a:r>
            <a:r>
              <a:rPr lang="en-GB" dirty="0" err="1" smtClean="0">
                <a:solidFill>
                  <a:srgbClr val="FF0000"/>
                </a:solidFill>
              </a:rPr>
              <a:t>nRT</a:t>
            </a:r>
            <a:r>
              <a:rPr lang="en-GB" dirty="0" smtClean="0">
                <a:solidFill>
                  <a:srgbClr val="FF0000"/>
                </a:solidFill>
              </a:rPr>
              <a:t>/V=0.15x8.31x571/0.007=1.02x10</a:t>
            </a:r>
            <a:r>
              <a:rPr lang="en-GB" baseline="30000" dirty="0" smtClean="0">
                <a:solidFill>
                  <a:srgbClr val="FF0000"/>
                </a:solidFill>
              </a:rPr>
              <a:t>5</a:t>
            </a:r>
            <a:r>
              <a:rPr lang="en-GB" dirty="0" smtClean="0">
                <a:solidFill>
                  <a:srgbClr val="FF0000"/>
                </a:solidFill>
              </a:rPr>
              <a:t>Pa</a:t>
            </a:r>
          </a:p>
          <a:p>
            <a:pPr marL="514350" indent="-51435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GB" dirty="0" smtClean="0"/>
              <a:t>2 .What volume is occupied by 0.1mol of gas at 35⁰C and 150kPa pressure?</a:t>
            </a:r>
          </a:p>
          <a:p>
            <a:pPr marL="514350" indent="-514350">
              <a:buNone/>
            </a:pPr>
            <a:r>
              <a:rPr lang="en-GB" dirty="0" smtClean="0">
                <a:solidFill>
                  <a:srgbClr val="FF0000"/>
                </a:solidFill>
              </a:rPr>
              <a:t>V=</a:t>
            </a:r>
            <a:r>
              <a:rPr lang="en-GB" dirty="0" err="1" smtClean="0">
                <a:solidFill>
                  <a:srgbClr val="FF0000"/>
                </a:solidFill>
              </a:rPr>
              <a:t>nRT</a:t>
            </a:r>
            <a:r>
              <a:rPr lang="en-GB" dirty="0" smtClean="0">
                <a:solidFill>
                  <a:srgbClr val="FF0000"/>
                </a:solidFill>
              </a:rPr>
              <a:t>/P=0.1x8.31x308/150000=1.70x10</a:t>
            </a:r>
            <a:r>
              <a:rPr lang="en-GB" baseline="30000" dirty="0" smtClean="0">
                <a:solidFill>
                  <a:srgbClr val="FF0000"/>
                </a:solidFill>
              </a:rPr>
              <a:t>-3</a:t>
            </a:r>
            <a:r>
              <a:rPr lang="en-GB" dirty="0" smtClean="0">
                <a:solidFill>
                  <a:srgbClr val="FF0000"/>
                </a:solidFill>
              </a:rPr>
              <a:t>m</a:t>
            </a:r>
            <a:r>
              <a:rPr lang="en-GB" baseline="30000" dirty="0" smtClean="0">
                <a:solidFill>
                  <a:srgbClr val="FF0000"/>
                </a:solidFill>
              </a:rPr>
              <a:t>3</a:t>
            </a:r>
          </a:p>
          <a:p>
            <a:pPr marL="514350" indent="-514350">
              <a:buNone/>
            </a:pPr>
            <a:endParaRPr lang="en-GB" dirty="0" smtClean="0"/>
          </a:p>
          <a:p>
            <a:pPr marL="514350" indent="-514350">
              <a:buNone/>
            </a:pPr>
            <a:r>
              <a:rPr lang="en-GB" dirty="0" smtClean="0"/>
              <a:t>3. Calculate the pressure exerted by 71g of chlorine gas in a volume of</a:t>
            </a:r>
          </a:p>
          <a:p>
            <a:pPr marL="514350" indent="-514350">
              <a:buNone/>
            </a:pPr>
            <a:r>
              <a:rPr lang="en-GB" dirty="0" smtClean="0"/>
              <a:t>50dm</a:t>
            </a:r>
            <a:r>
              <a:rPr lang="en-GB" baseline="30000" dirty="0" smtClean="0"/>
              <a:t>3</a:t>
            </a:r>
            <a:r>
              <a:rPr lang="en-GB" dirty="0" smtClean="0"/>
              <a:t> at 298K.</a:t>
            </a:r>
          </a:p>
          <a:p>
            <a:pPr marL="514350" indent="-514350">
              <a:buNone/>
            </a:pPr>
            <a:r>
              <a:rPr lang="en-GB" dirty="0" smtClean="0">
                <a:solidFill>
                  <a:srgbClr val="FF0000"/>
                </a:solidFill>
              </a:rPr>
              <a:t>P=</a:t>
            </a:r>
            <a:r>
              <a:rPr lang="en-GB" dirty="0" err="1" smtClean="0">
                <a:solidFill>
                  <a:srgbClr val="FF0000"/>
                </a:solidFill>
              </a:rPr>
              <a:t>nRT</a:t>
            </a:r>
            <a:r>
              <a:rPr lang="en-GB" dirty="0" smtClean="0">
                <a:solidFill>
                  <a:srgbClr val="FF0000"/>
                </a:solidFill>
              </a:rPr>
              <a:t>/V=1.0x8.31x298/0.02=1.24x10</a:t>
            </a:r>
            <a:r>
              <a:rPr lang="en-GB" baseline="30000" dirty="0" smtClean="0">
                <a:solidFill>
                  <a:srgbClr val="FF0000"/>
                </a:solidFill>
              </a:rPr>
              <a:t>5</a:t>
            </a:r>
            <a:r>
              <a:rPr lang="en-GB" dirty="0" smtClean="0">
                <a:solidFill>
                  <a:srgbClr val="FF0000"/>
                </a:solidFill>
              </a:rPr>
              <a:t>Pa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None/>
            </a:pPr>
            <a:r>
              <a:rPr lang="en-GB" smtClean="0"/>
              <a:t>4. At </a:t>
            </a:r>
            <a:r>
              <a:rPr lang="en-GB" dirty="0" smtClean="0"/>
              <a:t>what temperature will 4.4g of carbon dioxide occupy a volume of </a:t>
            </a:r>
          </a:p>
          <a:p>
            <a:pPr marL="514350" indent="-514350">
              <a:buNone/>
            </a:pPr>
            <a:r>
              <a:rPr lang="en-GB" dirty="0" smtClean="0"/>
              <a:t>20dm</a:t>
            </a:r>
            <a:r>
              <a:rPr lang="en-GB" baseline="30000" dirty="0" smtClean="0"/>
              <a:t>3</a:t>
            </a:r>
            <a:r>
              <a:rPr lang="en-GB" dirty="0" smtClean="0"/>
              <a:t> at standard pressure?</a:t>
            </a:r>
          </a:p>
          <a:p>
            <a:pPr marL="514350" indent="-514350">
              <a:buNone/>
            </a:pPr>
            <a:r>
              <a:rPr lang="en-GB" dirty="0" smtClean="0">
                <a:solidFill>
                  <a:srgbClr val="FF0000"/>
                </a:solidFill>
              </a:rPr>
              <a:t>T=PV/</a:t>
            </a:r>
            <a:r>
              <a:rPr lang="en-GB" dirty="0" err="1" smtClean="0">
                <a:solidFill>
                  <a:srgbClr val="FF0000"/>
                </a:solidFill>
              </a:rPr>
              <a:t>nR</a:t>
            </a:r>
            <a:r>
              <a:rPr lang="en-GB" dirty="0" smtClean="0">
                <a:solidFill>
                  <a:srgbClr val="FF0000"/>
                </a:solidFill>
              </a:rPr>
              <a:t>=100000x0.02/0.1x8.31=240m</a:t>
            </a:r>
            <a:r>
              <a:rPr lang="en-GB" baseline="30000" dirty="0" smtClean="0">
                <a:solidFill>
                  <a:srgbClr val="FF0000"/>
                </a:solidFill>
              </a:rPr>
              <a:t>3</a:t>
            </a:r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8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4525965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/>
              <a:t>1. What did Robert Boyle observe?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/>
              <a:t>2. What did Jacques Charles state?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/>
              <a:t>3 .What is Avogadro’s Law?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/>
              <a:t>4. What did Gay-Lussac state?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/>
              <a:t>5. What does inversely proportional mean?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/>
              <a:t>6. What does directly proportional mean?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/>
              <a:t>7. Why are gases so easy to compress?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/>
              <a:t>8. What temperature scale is used in gas equations?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/>
              <a:t>9. What must the units of P, V, R, and T be?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/>
              <a:t>10. </a:t>
            </a:r>
            <a:r>
              <a:rPr lang="en-GB" i="1" dirty="0" smtClean="0"/>
              <a:t>R</a:t>
            </a:r>
            <a:r>
              <a:rPr lang="en-GB" dirty="0" smtClean="0"/>
              <a:t>=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>
                <a:cs typeface="Arial" pitchFamily="34" charset="0"/>
              </a:rPr>
              <a:t>11. 0K = .......... °C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>
                <a:cs typeface="Arial" pitchFamily="34" charset="0"/>
              </a:rPr>
              <a:t>So to convert K to °C you must ..............................................The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>
                <a:cs typeface="Arial" pitchFamily="34" charset="0"/>
              </a:rPr>
              <a:t>The Ideal Gas Equation is: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Worksheet Answers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04248" y="404664"/>
            <a:ext cx="1766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PV=</a:t>
            </a:r>
            <a:r>
              <a:rPr lang="en-GB" sz="3600" b="1" dirty="0" err="1" smtClean="0">
                <a:solidFill>
                  <a:srgbClr val="FF0000"/>
                </a:solidFill>
              </a:rPr>
              <a:t>nRT</a:t>
            </a:r>
            <a:r>
              <a:rPr lang="en-GB" sz="3600" dirty="0" smtClean="0"/>
              <a:t> 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https://www.youtube.com/watch?v=BxUS1K7xu30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2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Avogadro…</a:t>
            </a:r>
            <a:endParaRPr lang="en-GB" dirty="0"/>
          </a:p>
        </p:txBody>
      </p:sp>
      <p:sp>
        <p:nvSpPr>
          <p:cNvPr id="4" name="Explosion 2 3"/>
          <p:cNvSpPr/>
          <p:nvPr/>
        </p:nvSpPr>
        <p:spPr>
          <a:xfrm>
            <a:off x="971600" y="188640"/>
            <a:ext cx="8280920" cy="6480720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Scientists discovered that the volumes of gases that react are in a simple whole-number ratio, provided that the volumes are measured under the same conditions of temperature and pressure.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367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Equal volumes of gases under the same conditions of temperature and pressure contain the same number of molecules.</a:t>
            </a:r>
          </a:p>
          <a:p>
            <a:endParaRPr lang="en-GB" dirty="0"/>
          </a:p>
          <a:p>
            <a:r>
              <a:rPr lang="en-GB" dirty="0" smtClean="0"/>
              <a:t>E.g.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1 volume of N</a:t>
            </a:r>
            <a:r>
              <a:rPr lang="en-GB" baseline="-25000" dirty="0" smtClean="0"/>
              <a:t>2</a:t>
            </a:r>
            <a:r>
              <a:rPr lang="en-GB" dirty="0" smtClean="0"/>
              <a:t> reacts with 3 volumes of H</a:t>
            </a:r>
            <a:r>
              <a:rPr lang="en-GB" baseline="-25000" dirty="0" smtClean="0"/>
              <a:t>2</a:t>
            </a:r>
            <a:r>
              <a:rPr lang="en-GB" dirty="0" smtClean="0"/>
              <a:t> to form 2 volumes of NH</a:t>
            </a:r>
            <a:r>
              <a:rPr lang="en-GB" baseline="-25000" dirty="0" smtClean="0"/>
              <a:t>3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N</a:t>
            </a:r>
            <a:r>
              <a:rPr lang="en-GB" baseline="-25000" dirty="0" smtClean="0"/>
              <a:t>2(g)</a:t>
            </a:r>
            <a:r>
              <a:rPr lang="en-GB" dirty="0" smtClean="0"/>
              <a:t> + 3H</a:t>
            </a:r>
            <a:r>
              <a:rPr lang="en-GB" baseline="-25000" dirty="0" smtClean="0"/>
              <a:t>2(g)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2NH</a:t>
            </a:r>
            <a:r>
              <a:rPr lang="en-GB" baseline="-25000" dirty="0" smtClean="0">
                <a:sym typeface="Wingdings" panose="05000000000000000000" pitchFamily="2" charset="2"/>
              </a:rPr>
              <a:t>3(g)</a:t>
            </a:r>
            <a:endParaRPr lang="en-GB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When we are comparing volumes of reacting gases, we are indirectly comparing the numbers of molecules that react.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Avogadro’s Law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70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Hydrogen and chlorine react to form hydrogen chloride: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</a:t>
            </a:r>
            <a:r>
              <a:rPr lang="en-GB" baseline="-25000" dirty="0" smtClean="0"/>
              <a:t>2(g)</a:t>
            </a:r>
            <a:r>
              <a:rPr lang="en-GB" dirty="0" smtClean="0"/>
              <a:t> + Cl</a:t>
            </a:r>
            <a:r>
              <a:rPr lang="en-GB" baseline="-25000" dirty="0" smtClean="0"/>
              <a:t>2(g)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2HCl</a:t>
            </a:r>
            <a:r>
              <a:rPr lang="en-GB" baseline="-25000" dirty="0" smtClean="0">
                <a:sym typeface="Wingdings" panose="05000000000000000000" pitchFamily="2" charset="2"/>
              </a:rPr>
              <a:t>(g)</a:t>
            </a:r>
          </a:p>
          <a:p>
            <a:pPr marL="0" indent="0">
              <a:buNone/>
            </a:pPr>
            <a:endParaRPr lang="en-GB" baseline="-25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100cm</a:t>
            </a:r>
            <a:r>
              <a:rPr lang="en-GB" baseline="30000" dirty="0" smtClean="0">
                <a:sym typeface="Wingdings" panose="05000000000000000000" pitchFamily="2" charset="2"/>
              </a:rPr>
              <a:t>3</a:t>
            </a:r>
            <a:r>
              <a:rPr lang="en-GB" dirty="0" smtClean="0">
                <a:sym typeface="Wingdings" panose="05000000000000000000" pitchFamily="2" charset="2"/>
              </a:rPr>
              <a:t> of hydrogen in mixed with 100cm</a:t>
            </a:r>
            <a:r>
              <a:rPr lang="en-GB" baseline="30000" dirty="0" smtClean="0">
                <a:sym typeface="Wingdings" panose="05000000000000000000" pitchFamily="2" charset="2"/>
              </a:rPr>
              <a:t>3</a:t>
            </a:r>
            <a:r>
              <a:rPr lang="en-GB" dirty="0" smtClean="0">
                <a:sym typeface="Wingdings" panose="05000000000000000000" pitchFamily="2" charset="2"/>
              </a:rPr>
              <a:t> of chlorine, and reacted. What volume of hydrogen chloride is formed?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GB" sz="4000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GB" sz="4000" dirty="0" smtClean="0">
                <a:sym typeface="Wingdings" panose="05000000000000000000" pitchFamily="2" charset="2"/>
              </a:rPr>
              <a:t>200cm</a:t>
            </a:r>
            <a:r>
              <a:rPr lang="en-GB" sz="4000" baseline="30000" dirty="0" smtClean="0">
                <a:sym typeface="Wingdings" panose="05000000000000000000" pitchFamily="2" charset="2"/>
              </a:rPr>
              <a:t>3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4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Carbon dioxide and carbon react to form carbon monoxide according to this equation: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CO</a:t>
            </a:r>
            <a:r>
              <a:rPr lang="en-GB" baseline="-25000" dirty="0" smtClean="0"/>
              <a:t>2(g)</a:t>
            </a:r>
            <a:r>
              <a:rPr lang="en-GB" dirty="0" smtClean="0"/>
              <a:t> + C</a:t>
            </a:r>
            <a:r>
              <a:rPr lang="en-GB" baseline="-25000" dirty="0" smtClean="0"/>
              <a:t>(s)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2CO</a:t>
            </a:r>
            <a:r>
              <a:rPr lang="en-GB" baseline="-25000" dirty="0" smtClean="0">
                <a:sym typeface="Wingdings" panose="05000000000000000000" pitchFamily="2" charset="2"/>
              </a:rPr>
              <a:t>(g)</a:t>
            </a:r>
          </a:p>
          <a:p>
            <a:pPr marL="0" indent="0">
              <a:buNone/>
            </a:pPr>
            <a:endParaRPr lang="en-GB" baseline="-25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1.00dm</a:t>
            </a:r>
            <a:r>
              <a:rPr lang="en-GB" baseline="30000" dirty="0" smtClean="0">
                <a:sym typeface="Wingdings" panose="05000000000000000000" pitchFamily="2" charset="2"/>
              </a:rPr>
              <a:t>3</a:t>
            </a:r>
            <a:r>
              <a:rPr lang="en-GB" dirty="0" smtClean="0">
                <a:sym typeface="Wingdings" panose="05000000000000000000" pitchFamily="2" charset="2"/>
              </a:rPr>
              <a:t> of carbon dioxide is reacted with an excess of carbon to form carbon monoxide. What volume of carbon monoxide is formed?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GB" sz="3600" dirty="0" smtClean="0">
                <a:sym typeface="Wingdings" panose="05000000000000000000" pitchFamily="2" charset="2"/>
              </a:rPr>
              <a:t>2.00dm</a:t>
            </a:r>
            <a:r>
              <a:rPr lang="en-GB" sz="3600" baseline="30000" dirty="0" smtClean="0">
                <a:sym typeface="Wingdings" panose="05000000000000000000" pitchFamily="2" charset="2"/>
              </a:rPr>
              <a:t>3</a:t>
            </a:r>
            <a:endParaRPr lang="en-GB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22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PM_atom_molecule">
  <a:themeElements>
    <a:clrScheme name="Custom 3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B050"/>
      </a:accent1>
      <a:accent2>
        <a:srgbClr val="0070C0"/>
      </a:accent2>
      <a:accent3>
        <a:srgbClr val="7030A0"/>
      </a:accent3>
      <a:accent4>
        <a:srgbClr val="00B050"/>
      </a:accent4>
      <a:accent5>
        <a:srgbClr val="0070C0"/>
      </a:accent5>
      <a:accent6>
        <a:srgbClr val="7030A0"/>
      </a:accent6>
      <a:hlink>
        <a:srgbClr val="00B0F0"/>
      </a:hlink>
      <a:folHlink>
        <a:srgbClr val="92D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4978</TotalTime>
  <Words>1581</Words>
  <Application>Microsoft Office PowerPoint</Application>
  <PresentationFormat>On-screen Show (4:3)</PresentationFormat>
  <Paragraphs>308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Perpetua</vt:lpstr>
      <vt:lpstr>Segoe UI</vt:lpstr>
      <vt:lpstr>Symbol</vt:lpstr>
      <vt:lpstr>Wingdings</vt:lpstr>
      <vt:lpstr>PM_atom_molecule</vt:lpstr>
      <vt:lpstr>Avogadro’s Law and Gas Volume Calculations</vt:lpstr>
      <vt:lpstr>Think ...</vt:lpstr>
      <vt:lpstr>Group Activity: Gas Laws</vt:lpstr>
      <vt:lpstr>Worksheet Answers</vt:lpstr>
      <vt:lpstr>https://www.youtube.com/watch?v=BxUS1K7xu30</vt:lpstr>
      <vt:lpstr>Before Avogadro…</vt:lpstr>
      <vt:lpstr>Avogadro’s Law</vt:lpstr>
      <vt:lpstr>Example:</vt:lpstr>
      <vt:lpstr>Example:</vt:lpstr>
      <vt:lpstr>Example:</vt:lpstr>
      <vt:lpstr>Have a go…</vt:lpstr>
      <vt:lpstr>Have a go…</vt:lpstr>
      <vt:lpstr>Gas Law Animations</vt:lpstr>
      <vt:lpstr>The Ideal Gas equation</vt:lpstr>
      <vt:lpstr>The Ideal Gas equation</vt:lpstr>
      <vt:lpstr>The Ideal Gas equation</vt:lpstr>
      <vt:lpstr>The Ideal Gas Equation: Units</vt:lpstr>
      <vt:lpstr>The Ideal Gas equation</vt:lpstr>
      <vt:lpstr>Using SI Units</vt:lpstr>
      <vt:lpstr>Standard Temperature and Pressure (STP)</vt:lpstr>
      <vt:lpstr>The Ideal Gas Equation</vt:lpstr>
      <vt:lpstr>Rearranging the Ideal Gas Equation</vt:lpstr>
      <vt:lpstr>Worked Example: Finding a Volume</vt:lpstr>
      <vt:lpstr>Worked Example: Finding a Pressure</vt:lpstr>
      <vt:lpstr>Worked Example: Finding a Temperature</vt:lpstr>
      <vt:lpstr>Further Questions ...</vt:lpstr>
      <vt:lpstr>Further Questions ...</vt:lpstr>
      <vt:lpstr>The Ideal Gas Equation: Example 1</vt:lpstr>
      <vt:lpstr>The Ideal Gas Equation: Example 2</vt:lpstr>
      <vt:lpstr>Questions</vt:lpstr>
      <vt:lpstr>Questions</vt:lpstr>
    </vt:vector>
  </TitlesOfParts>
  <Company>WHS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Blocks</dc:title>
  <dc:creator>waring</dc:creator>
  <cp:lastModifiedBy>Chris</cp:lastModifiedBy>
  <cp:revision>537</cp:revision>
  <cp:lastPrinted>2014-01-14T14:28:45Z</cp:lastPrinted>
  <dcterms:created xsi:type="dcterms:W3CDTF">2011-03-27T12:01:19Z</dcterms:created>
  <dcterms:modified xsi:type="dcterms:W3CDTF">2017-09-14T18:01:42Z</dcterms:modified>
</cp:coreProperties>
</file>