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8" r:id="rId5"/>
  </p:sldMasterIdLst>
  <p:notesMasterIdLst>
    <p:notesMasterId r:id="rId30"/>
  </p:notesMasterIdLst>
  <p:sldIdLst>
    <p:sldId id="256" r:id="rId6"/>
    <p:sldId id="257" r:id="rId7"/>
    <p:sldId id="261" r:id="rId8"/>
    <p:sldId id="258" r:id="rId9"/>
    <p:sldId id="259" r:id="rId10"/>
    <p:sldId id="260" r:id="rId11"/>
    <p:sldId id="275" r:id="rId12"/>
    <p:sldId id="262" r:id="rId13"/>
    <p:sldId id="263" r:id="rId14"/>
    <p:sldId id="276" r:id="rId15"/>
    <p:sldId id="264" r:id="rId16"/>
    <p:sldId id="265" r:id="rId17"/>
    <p:sldId id="277" r:id="rId18"/>
    <p:sldId id="266" r:id="rId19"/>
    <p:sldId id="279" r:id="rId20"/>
    <p:sldId id="268" r:id="rId21"/>
    <p:sldId id="267" r:id="rId22"/>
    <p:sldId id="269" r:id="rId23"/>
    <p:sldId id="278" r:id="rId24"/>
    <p:sldId id="270" r:id="rId25"/>
    <p:sldId id="272" r:id="rId26"/>
    <p:sldId id="273" r:id="rId27"/>
    <p:sldId id="274" r:id="rId28"/>
    <p:sldId id="271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95" autoAdjust="0"/>
    <p:restoredTop sz="78636" autoAdjust="0"/>
  </p:normalViewPr>
  <p:slideViewPr>
    <p:cSldViewPr snapToGrid="0">
      <p:cViewPr>
        <p:scale>
          <a:sx n="50" d="100"/>
          <a:sy n="50" d="100"/>
        </p:scale>
        <p:origin x="138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E8181-F66F-4B6A-891D-E900279B002E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ECDBCE-95E0-4440-9804-908795FC7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49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307BFD-5620-4184-8C66-7F63787498D8}" type="slidenum">
              <a:rPr lang="en-GB" altLang="en-US">
                <a:solidFill>
                  <a:srgbClr val="000000"/>
                </a:solidFill>
              </a:rPr>
              <a:pPr/>
              <a:t>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>
                <a:solidFill>
                  <a:srgbClr val="000000"/>
                </a:solidFill>
              </a:rPr>
              <a:t>Boardworks AS Chemistry </a:t>
            </a:r>
          </a:p>
          <a:p>
            <a:r>
              <a:rPr lang="en-GB" altLang="en-US">
                <a:solidFill>
                  <a:srgbClr val="000000"/>
                </a:solidFill>
              </a:rPr>
              <a:t>Alcohols</a:t>
            </a:r>
          </a:p>
        </p:txBody>
      </p:sp>
      <p:sp>
        <p:nvSpPr>
          <p:cNvPr id="103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6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altLang="en-US" b="1"/>
              <a:t>Teacher notes</a:t>
            </a:r>
          </a:p>
          <a:p>
            <a:r>
              <a:rPr lang="en-GB" altLang="en-US"/>
              <a:t>See the ‘</a:t>
            </a:r>
            <a:r>
              <a:rPr lang="en-GB" altLang="en-US" b="1"/>
              <a:t>Introducing Organic Chemistry</a:t>
            </a:r>
            <a:r>
              <a:rPr lang="en-GB" altLang="en-US"/>
              <a:t>’ presentation for more information about homologous series, general formula and molecular formula.</a:t>
            </a:r>
          </a:p>
        </p:txBody>
      </p:sp>
    </p:spTree>
    <p:extLst>
      <p:ext uri="{BB962C8B-B14F-4D97-AF65-F5344CB8AC3E}">
        <p14:creationId xmlns:p14="http://schemas.microsoft.com/office/powerpoint/2010/main" val="531850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D9D6F0-F0F7-4B26-B8E5-0354913262E6}" type="slidenum">
              <a:rPr lang="en-GB" altLang="en-US">
                <a:solidFill>
                  <a:srgbClr val="000000"/>
                </a:solidFill>
              </a:rPr>
              <a:pPr/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>
                <a:solidFill>
                  <a:srgbClr val="000000"/>
                </a:solidFill>
              </a:rPr>
              <a:t>Boardworks AS Chemistry </a:t>
            </a:r>
          </a:p>
          <a:p>
            <a:r>
              <a:rPr lang="en-GB" altLang="en-US">
                <a:solidFill>
                  <a:srgbClr val="000000"/>
                </a:solidFill>
              </a:rPr>
              <a:t>Alcohols</a:t>
            </a:r>
          </a:p>
        </p:txBody>
      </p:sp>
      <p:sp>
        <p:nvSpPr>
          <p:cNvPr id="102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576095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38D4A5D-A42F-4FAB-A399-51BEE7990FD9}" type="slidenum">
              <a:rPr lang="en-GB" altLang="en-US">
                <a:solidFill>
                  <a:srgbClr val="000000"/>
                </a:solidFill>
              </a:rPr>
              <a:pPr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>
                <a:solidFill>
                  <a:srgbClr val="000000"/>
                </a:solidFill>
              </a:rPr>
              <a:t>Boardworks AS Chemistry </a:t>
            </a:r>
          </a:p>
          <a:p>
            <a:r>
              <a:rPr lang="en-GB" altLang="en-US">
                <a:solidFill>
                  <a:srgbClr val="000000"/>
                </a:solidFill>
              </a:rPr>
              <a:t>Alcohols</a:t>
            </a:r>
          </a:p>
        </p:txBody>
      </p:sp>
      <p:sp>
        <p:nvSpPr>
          <p:cNvPr id="1042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9259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F18F9E-E1E3-40C7-B4DC-86079662DA45}" type="slidenum">
              <a:rPr lang="en-GB" altLang="en-US">
                <a:solidFill>
                  <a:srgbClr val="000000"/>
                </a:solidFill>
              </a:rPr>
              <a:pPr/>
              <a:t>8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 altLang="en-US">
                <a:solidFill>
                  <a:srgbClr val="000000"/>
                </a:solidFill>
              </a:rPr>
              <a:t>Boardworks AS Chemistry </a:t>
            </a:r>
          </a:p>
          <a:p>
            <a:r>
              <a:rPr lang="en-GB" altLang="en-US">
                <a:solidFill>
                  <a:srgbClr val="000000"/>
                </a:solidFill>
              </a:rPr>
              <a:t>Alcohols</a:t>
            </a:r>
          </a:p>
        </p:txBody>
      </p:sp>
      <p:sp>
        <p:nvSpPr>
          <p:cNvPr id="101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GB" altLang="en-US" b="1"/>
              <a:t>Teacher notes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Phosphorus(III) chloride can also be used a sa chlorinating agents. Phosphorus(V) chloride is a solid, and the reaction with alcohols can take place at room temperature. Phosphorus(III) chloride is a liquid, and must be refluxed with an alcohol for chlorination to take place.</a:t>
            </a:r>
          </a:p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r>
              <a:rPr lang="en-GB" altLang="en-US"/>
              <a:t>Both carboxylic acids and water also react with phosphorus(V) chloride, so a test liquid should first be checked to see whether it is neutral or contains water.</a:t>
            </a:r>
          </a:p>
        </p:txBody>
      </p:sp>
    </p:spTree>
    <p:extLst>
      <p:ext uri="{BB962C8B-B14F-4D97-AF65-F5344CB8AC3E}">
        <p14:creationId xmlns:p14="http://schemas.microsoft.com/office/powerpoint/2010/main" val="69076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Pg</a:t>
            </a:r>
            <a:r>
              <a:rPr lang="en-GB" dirty="0" smtClean="0"/>
              <a:t> 96 CPG 1 - 3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CDBCE-95E0-4440-9804-908795FC7589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61184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From Edexcel workbook</a:t>
            </a:r>
            <a:r>
              <a:rPr lang="en-GB" baseline="0" dirty="0" smtClean="0"/>
              <a:t> (</a:t>
            </a:r>
            <a:r>
              <a:rPr lang="en-GB" baseline="0" dirty="0" err="1" smtClean="0"/>
              <a:t>pg</a:t>
            </a:r>
            <a:r>
              <a:rPr lang="en-GB" baseline="0" dirty="0" smtClean="0"/>
              <a:t> 91????)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ECDBCE-95E0-4440-9804-908795FC7589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842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46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9965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742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7679" name="Picture 31" descr="title_slide_alcohol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7667" name="Text Box 19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A9D8400-48E1-4D76-9FE6-447C44D0C900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667668" name="Text Box 20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667669" name="Picture 21" descr="forward_arrow_colour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7807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3132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277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605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3253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9448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269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470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63168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96292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244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9434" y="53975"/>
            <a:ext cx="2764367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334" y="53975"/>
            <a:ext cx="8089900" cy="612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4880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297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7679" name="Picture 31" descr="title_slide_alcohol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7667" name="Text Box 19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A9D8400-48E1-4D76-9FE6-447C44D0C900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667668" name="Text Box 20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667669" name="Picture 21" descr="forward_arrow_colour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9213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73113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565514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426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54055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59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8199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7273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04925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3026006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4524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9434" y="53975"/>
            <a:ext cx="2764367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334" y="53975"/>
            <a:ext cx="8089900" cy="612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8815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20427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CEBBF7-82F0-427E-87D3-78688F353613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7811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985886-364F-4853-87FB-B2A08D8614D1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254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E77875-8741-40AE-90BD-263AFAEE95D8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7115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6ACED6-0851-45E7-A44B-56C8ACEBC39E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06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76810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8F4D39-1EA5-4D37-B30E-AD4394CB71AA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0792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1BAE4A-FC04-47F1-B3CD-F1B2F45D8170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64519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DF44-F5DB-43EC-B793-531017217721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17339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7327FB-30E4-4E93-B37D-72A520212F67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611548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A1416E-C4B2-4B9D-934C-F3E2A42AB879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6577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90ABC4-3975-4561-A91A-85FB4B493B67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17778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00C5A-D257-4A78-9484-A013B19A5A70}" type="slidenum">
              <a:rPr lang="en-GB" altLang="en-US">
                <a:solidFill>
                  <a:srgbClr val="FFFFFF"/>
                </a:solidFill>
              </a:rPr>
              <a:pPr/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28038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7679" name="Picture 31" descr="title_slide_alcohols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7667" name="Text Box 19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CA9D8400-48E1-4D76-9FE6-447C44D0C900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667668" name="Text Box 20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667669" name="Picture 21" descr="forward_arrow_colour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33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2471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4194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75652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7726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7433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151662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715417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7449926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830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2363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9434" y="53975"/>
            <a:ext cx="2764367" cy="6122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6334" y="53975"/>
            <a:ext cx="8089900" cy="61229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676725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057467" cy="6122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2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3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92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18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44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4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9.xml"/><Relationship Id="rId7" Type="http://schemas.openxmlformats.org/officeDocument/2006/relationships/slideLayout" Target="../slideLayouts/slideLayout53.xml"/><Relationship Id="rId12" Type="http://schemas.openxmlformats.org/officeDocument/2006/relationships/slideLayout" Target="../slideLayouts/slideLayout58.xml"/><Relationship Id="rId2" Type="http://schemas.openxmlformats.org/officeDocument/2006/relationships/slideLayout" Target="../slideLayouts/slideLayout48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47.xml"/><Relationship Id="rId6" Type="http://schemas.openxmlformats.org/officeDocument/2006/relationships/slideLayout" Target="../slideLayouts/slideLayout52.xml"/><Relationship Id="rId11" Type="http://schemas.openxmlformats.org/officeDocument/2006/relationships/slideLayout" Target="../slideLayouts/slideLayout57.xml"/><Relationship Id="rId5" Type="http://schemas.openxmlformats.org/officeDocument/2006/relationships/slideLayout" Target="../slideLayouts/slideLayout5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56.xml"/><Relationship Id="rId4" Type="http://schemas.openxmlformats.org/officeDocument/2006/relationships/slideLayout" Target="../slideLayouts/slideLayout50.xml"/><Relationship Id="rId9" Type="http://schemas.openxmlformats.org/officeDocument/2006/relationships/slideLayout" Target="../slideLayouts/slideLayout55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0942D-5365-492A-9B11-FF9E7F978858}" type="datetimeFigureOut">
              <a:rPr lang="en-GB" smtClean="0"/>
              <a:t>24/03/2017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2FA77-2B2B-4BEF-9226-35095C226B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181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" name="Picture 62" descr="slide bgrou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879E2212-0C8D-47A4-AFB5-D4BE39DAB57E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1073" name="Text Box 49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1074" name="Picture 50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6167439"/>
            <a:ext cx="84031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296334" y="53976"/>
            <a:ext cx="965411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84" name="Picture 60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588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" name="Picture 62" descr="slide bgrou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879E2212-0C8D-47A4-AFB5-D4BE39DAB57E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1073" name="Text Box 49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1074" name="Picture 50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6167439"/>
            <a:ext cx="84031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296334" y="53976"/>
            <a:ext cx="965411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84" name="Picture 60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093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7AAF2AC-FC58-42B3-ADA6-4CA14DC4F89F}" type="slidenum">
              <a:rPr lang="en-GB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31534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6" name="Picture 62" descr="slide bground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12187767" cy="685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2" name="Text Box 48"/>
          <p:cNvSpPr txBox="1">
            <a:spLocks noChangeArrowheads="1"/>
          </p:cNvSpPr>
          <p:nvPr userDrawn="1"/>
        </p:nvSpPr>
        <p:spPr bwMode="auto">
          <a:xfrm>
            <a:off x="1195918" y="6654801"/>
            <a:ext cx="87418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fld id="{879E2212-0C8D-47A4-AFB5-D4BE39DAB57E}" type="slidenum"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pPr algn="ctr" fontAlgn="base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1073" name="Text Box 49"/>
          <p:cNvSpPr txBox="1">
            <a:spLocks noChangeArrowheads="1"/>
          </p:cNvSpPr>
          <p:nvPr userDrawn="1"/>
        </p:nvSpPr>
        <p:spPr bwMode="auto">
          <a:xfrm>
            <a:off x="8593667" y="6654801"/>
            <a:ext cx="28448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000">
                <a:solidFill>
                  <a:srgbClr val="5B0091"/>
                </a:solidFill>
                <a:cs typeface="Arial" panose="020B0604020202020204" pitchFamily="34" charset="0"/>
              </a:rPr>
              <a:t>© Boardworks Ltd 2009</a:t>
            </a:r>
          </a:p>
        </p:txBody>
      </p:sp>
      <p:pic>
        <p:nvPicPr>
          <p:cNvPr id="1074" name="Picture 50" descr="back_arrow_trans">
            <a:hlinkClick r:id="" action="ppaction://hlinkshowjump?jump=previousslide"/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934" y="6167439"/>
            <a:ext cx="84031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7" name="Rectangle 53"/>
          <p:cNvSpPr>
            <a:spLocks noGrp="1" noChangeArrowheads="1"/>
          </p:cNvSpPr>
          <p:nvPr>
            <p:ph type="title"/>
          </p:nvPr>
        </p:nvSpPr>
        <p:spPr bwMode="auto">
          <a:xfrm>
            <a:off x="296334" y="53976"/>
            <a:ext cx="965411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pic>
        <p:nvPicPr>
          <p:cNvPr id="1084" name="Picture 60" descr="forward_arrow_grey">
            <a:hlinkClick r:id="" action="ppaction://hlinkshowjump?jump=nextslide"/>
          </p:cNvPr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62785" y="6167439"/>
            <a:ext cx="840316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1785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FF66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FF6600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5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3A9FD868-2123-433B-ACCA-55168B69710E}" type="datetime2">
              <a:rPr lang="en-GB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Friday, 24 March 2017</a:t>
            </a:fld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57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/>
              <a:t>know that alcohols can be classified as primary, secondary or tertiary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- PCl</a:t>
            </a:r>
            <a:r>
              <a:rPr lang="en-GB" baseline="-25000" dirty="0" smtClean="0">
                <a:solidFill>
                  <a:srgbClr val="FF0000"/>
                </a:solidFill>
              </a:rPr>
              <a:t>5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to produce </a:t>
            </a:r>
            <a:r>
              <a:rPr lang="en-GB" dirty="0" err="1" smtClean="0">
                <a:solidFill>
                  <a:srgbClr val="FF0000"/>
                </a:solidFill>
              </a:rPr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- 50</a:t>
            </a:r>
            <a:r>
              <a:rPr lang="en-GB" dirty="0"/>
              <a:t>% concentrated sulfuric acid and potassium bromide to </a:t>
            </a:r>
            <a:r>
              <a:rPr lang="en-GB" dirty="0" smtClean="0"/>
              <a:t>produce </a:t>
            </a:r>
            <a:r>
              <a:rPr lang="en-GB" dirty="0" err="1" smtClean="0"/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red </a:t>
            </a:r>
            <a:r>
              <a:rPr lang="en-GB" dirty="0"/>
              <a:t>phosphorus and iodine to produce </a:t>
            </a:r>
            <a:r>
              <a:rPr lang="en-GB" dirty="0" err="1" smtClean="0"/>
              <a:t>iodoalkanes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 </a:t>
            </a:r>
            <a:r>
              <a:rPr lang="en-GB" dirty="0" smtClean="0"/>
              <a:t>concentrated </a:t>
            </a:r>
            <a:r>
              <a:rPr lang="en-GB" dirty="0"/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4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4"/>
            <a:ext cx="10515600" cy="586787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  <a:r>
              <a:rPr lang="en-GB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bromoalkanes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alcohols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will react with compounds containing bromide ions (e.g.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KBr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in a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substitution reaction.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hydroxyl group (-OH) is replaced by the bromide, so the alcohol is transformed into a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bromoalkane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reaction uses an acid catalyst, e.g. 50%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7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4"/>
            <a:ext cx="10515600" cy="586787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  <a:r>
              <a:rPr lang="en-GB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bromoalkanes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alcohols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page 94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6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/>
              <a:t>know that alcohols can be classified as primary, secondary or tertiary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/>
              <a:t>- PCl</a:t>
            </a:r>
            <a:r>
              <a:rPr lang="en-GB" baseline="-25000" dirty="0" smtClean="0"/>
              <a:t>5</a:t>
            </a:r>
            <a:r>
              <a:rPr lang="en-GB" dirty="0" smtClean="0"/>
              <a:t> </a:t>
            </a:r>
            <a:r>
              <a:rPr lang="en-GB" dirty="0"/>
              <a:t>to produce </a:t>
            </a:r>
            <a:r>
              <a:rPr lang="en-GB" dirty="0" err="1" smtClean="0"/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solidFill>
                  <a:srgbClr val="FF0000"/>
                </a:solidFill>
              </a:rPr>
              <a:t>- 50</a:t>
            </a:r>
            <a:r>
              <a:rPr lang="en-GB" dirty="0">
                <a:solidFill>
                  <a:srgbClr val="FF0000"/>
                </a:solidFill>
              </a:rPr>
              <a:t>% concentrated sulfuric acid and potassium bromide to </a:t>
            </a:r>
            <a:r>
              <a:rPr lang="en-GB" dirty="0" smtClean="0">
                <a:solidFill>
                  <a:srgbClr val="FF0000"/>
                </a:solidFill>
              </a:rPr>
              <a:t>produce </a:t>
            </a:r>
            <a:r>
              <a:rPr lang="en-GB" dirty="0" err="1" smtClean="0">
                <a:solidFill>
                  <a:srgbClr val="FF0000"/>
                </a:solidFill>
              </a:rPr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red </a:t>
            </a:r>
            <a:r>
              <a:rPr lang="en-GB" dirty="0"/>
              <a:t>phosphorus and iodine to produce </a:t>
            </a:r>
            <a:r>
              <a:rPr lang="en-GB" dirty="0" err="1" smtClean="0"/>
              <a:t>iodoalkanes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 </a:t>
            </a:r>
            <a:r>
              <a:rPr lang="en-GB" dirty="0" smtClean="0"/>
              <a:t>concentrated </a:t>
            </a:r>
            <a:r>
              <a:rPr lang="en-GB" dirty="0"/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9070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9094"/>
            <a:ext cx="10515600" cy="586787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</a:t>
            </a:r>
            <a:r>
              <a:rPr lang="en-GB" b="1" u="sng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using red phosphorous and iodine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you react an alcohol with phosphorous triiodide (PI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you make an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is usually made in situ (within the reaction mixture by refluxing the alcohol with red phosphorous and iodine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3ROH + PI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3RI + H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endParaRPr lang="en-GB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5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/>
              <a:t>know that alcohols can be classified as primary, secondary or tertiary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/>
              <a:t>- PCl</a:t>
            </a:r>
            <a:r>
              <a:rPr lang="en-GB" baseline="-25000" dirty="0" smtClean="0"/>
              <a:t>5</a:t>
            </a:r>
            <a:r>
              <a:rPr lang="en-GB" dirty="0" smtClean="0"/>
              <a:t> </a:t>
            </a:r>
            <a:r>
              <a:rPr lang="en-GB" dirty="0"/>
              <a:t>to produce </a:t>
            </a:r>
            <a:r>
              <a:rPr lang="en-GB" dirty="0" err="1" smtClean="0"/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- 50</a:t>
            </a:r>
            <a:r>
              <a:rPr lang="en-GB" dirty="0"/>
              <a:t>% concentrated sulfuric acid and potassium bromide to </a:t>
            </a:r>
            <a:r>
              <a:rPr lang="en-GB" dirty="0" smtClean="0"/>
              <a:t>produce </a:t>
            </a:r>
            <a:r>
              <a:rPr lang="en-GB" dirty="0" err="1" smtClean="0"/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>
                <a:solidFill>
                  <a:srgbClr val="FF0000"/>
                </a:solidFill>
              </a:rPr>
              <a:t>- red </a:t>
            </a:r>
            <a:r>
              <a:rPr lang="en-GB" dirty="0">
                <a:solidFill>
                  <a:srgbClr val="FF0000"/>
                </a:solidFill>
              </a:rPr>
              <a:t>phosphorus and iodine to produce </a:t>
            </a:r>
            <a:r>
              <a:rPr lang="en-GB" dirty="0" err="1" smtClean="0">
                <a:solidFill>
                  <a:srgbClr val="FF0000"/>
                </a:solidFill>
              </a:rPr>
              <a:t>iodoalkanes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 </a:t>
            </a:r>
            <a:r>
              <a:rPr lang="en-GB" dirty="0" smtClean="0"/>
              <a:t>concentrated </a:t>
            </a:r>
            <a:r>
              <a:rPr lang="en-GB" dirty="0"/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4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667" y="309094"/>
            <a:ext cx="11784169" cy="627201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can be dehydrated to form alkenes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make alkenes by eliminating water from alcohols in elimination reactions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alcohol is mixed with an acid catalyst such as con phosphoric acid (H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mixture is then heated</a:t>
            </a:r>
          </a:p>
          <a:p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water is eliminated</a:t>
            </a:r>
          </a:p>
          <a:p>
            <a:pPr marL="0" indent="0" algn="ctr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CH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= CH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H</a:t>
            </a:r>
            <a:r>
              <a:rPr lang="en-GB" b="1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water molecule is made up from the hydroxyl group and a hydrogen atom that was bonded to a carbon atom adjacent to the hydroxyl group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244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309094"/>
            <a:ext cx="11732654" cy="586787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can be dehydrated to form alkenes</a:t>
            </a:r>
          </a:p>
          <a:p>
            <a:pPr marL="0" indent="0">
              <a:buNone/>
            </a:pPr>
            <a:r>
              <a:rPr lang="en-GB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The water molecule is made up from the hydroxyl group and a hydrogen atom that was bonded to a carbon atom adjacent to the hydroxyl </a:t>
            </a:r>
            <a:r>
              <a:rPr lang="en-GB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group</a:t>
            </a:r>
          </a:p>
          <a:p>
            <a:pPr marL="0" indent="0">
              <a:buNone/>
            </a:pPr>
            <a:r>
              <a:rPr lang="en-GB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</a:t>
            </a: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This means that often there are two possible alkene products from one elimination reaction depending on which side of the hydroxyl group the hydrogen is eliminated from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Also the alkene products may be able to from E/Z isomers. If they can a mixture of both isomers will be made</a:t>
            </a:r>
          </a:p>
        </p:txBody>
      </p:sp>
    </p:spTree>
    <p:extLst>
      <p:ext uri="{BB962C8B-B14F-4D97-AF65-F5344CB8AC3E}">
        <p14:creationId xmlns:p14="http://schemas.microsoft.com/office/powerpoint/2010/main" val="267616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309094"/>
            <a:ext cx="11732654" cy="5867870"/>
          </a:xfrm>
        </p:spPr>
        <p:txBody>
          <a:bodyPr/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can be dehydrated to form alkenes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Example page 95</a:t>
            </a:r>
          </a:p>
        </p:txBody>
      </p:sp>
    </p:spTree>
    <p:extLst>
      <p:ext uri="{BB962C8B-B14F-4D97-AF65-F5344CB8AC3E}">
        <p14:creationId xmlns:p14="http://schemas.microsoft.com/office/powerpoint/2010/main" val="129692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/>
              <a:t>know that alcohols can be classified as primary, secondary or tertiary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/>
              <a:t>- PCl</a:t>
            </a:r>
            <a:r>
              <a:rPr lang="en-GB" baseline="-25000" dirty="0" smtClean="0"/>
              <a:t>5</a:t>
            </a:r>
            <a:r>
              <a:rPr lang="en-GB" dirty="0" smtClean="0"/>
              <a:t> </a:t>
            </a:r>
            <a:r>
              <a:rPr lang="en-GB" dirty="0"/>
              <a:t>to produce </a:t>
            </a:r>
            <a:r>
              <a:rPr lang="en-GB" dirty="0" err="1" smtClean="0"/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- 50</a:t>
            </a:r>
            <a:r>
              <a:rPr lang="en-GB" dirty="0"/>
              <a:t>% concentrated sulfuric acid and potassium bromide to </a:t>
            </a:r>
            <a:r>
              <a:rPr lang="en-GB" dirty="0" smtClean="0"/>
              <a:t>produce </a:t>
            </a:r>
            <a:r>
              <a:rPr lang="en-GB" dirty="0" err="1" smtClean="0"/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red </a:t>
            </a:r>
            <a:r>
              <a:rPr lang="en-GB" dirty="0"/>
              <a:t>phosphorus and iodine to produce </a:t>
            </a:r>
            <a:r>
              <a:rPr lang="en-GB" dirty="0" err="1" smtClean="0"/>
              <a:t>iodoalkanes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>
                <a:solidFill>
                  <a:srgbClr val="FF0000"/>
                </a:solidFill>
              </a:rPr>
              <a:t>understand </a:t>
            </a:r>
            <a:r>
              <a:rPr lang="en-GB" dirty="0">
                <a:solidFill>
                  <a:srgbClr val="FF0000"/>
                </a:solidFill>
              </a:rPr>
              <a:t>the reactions of alcohols with </a:t>
            </a:r>
            <a:r>
              <a:rPr lang="en-GB" dirty="0" smtClean="0">
                <a:solidFill>
                  <a:srgbClr val="FF0000"/>
                </a:solidFill>
              </a:rPr>
              <a:t>concentrated </a:t>
            </a:r>
            <a:r>
              <a:rPr lang="en-GB" dirty="0">
                <a:solidFill>
                  <a:srgbClr val="FF0000"/>
                </a:solidFill>
              </a:rPr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2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/>
              <a:t>know that alcohols can be classified as primary, secondary or tertiary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/>
              <a:t>- PCl</a:t>
            </a:r>
            <a:r>
              <a:rPr lang="en-GB" baseline="-25000" dirty="0" smtClean="0"/>
              <a:t>5</a:t>
            </a:r>
            <a:r>
              <a:rPr lang="en-GB" dirty="0" smtClean="0"/>
              <a:t> </a:t>
            </a:r>
            <a:r>
              <a:rPr lang="en-GB" dirty="0"/>
              <a:t>to produce </a:t>
            </a:r>
            <a:r>
              <a:rPr lang="en-GB" dirty="0" err="1" smtClean="0"/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- 50</a:t>
            </a:r>
            <a:r>
              <a:rPr lang="en-GB" dirty="0"/>
              <a:t>% concentrated sulfuric acid and potassium bromide to </a:t>
            </a:r>
            <a:r>
              <a:rPr lang="en-GB" dirty="0" smtClean="0"/>
              <a:t>produce </a:t>
            </a:r>
            <a:r>
              <a:rPr lang="en-GB" dirty="0" err="1" smtClean="0"/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red </a:t>
            </a:r>
            <a:r>
              <a:rPr lang="en-GB" dirty="0"/>
              <a:t>phosphorus and iodine to produce </a:t>
            </a:r>
            <a:r>
              <a:rPr lang="en-GB" dirty="0" err="1" smtClean="0"/>
              <a:t>iodoalkanes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 </a:t>
            </a:r>
            <a:r>
              <a:rPr lang="en-GB" dirty="0" smtClean="0"/>
              <a:t>concentrated </a:t>
            </a:r>
            <a:r>
              <a:rPr lang="en-GB" dirty="0"/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2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28789"/>
            <a:ext cx="11732654" cy="672921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and name a primary alcohol, a secondary alcohol and a tertiary alcohol each with the formula C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Describe how ethanol could be converted into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bromoethane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3-methyl-pentan-3-ol is heated with concentrated phosphoric acid it reacts to form a mixture of organic products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What is the name of this type of reaction?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How many organic compounds will be produced?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    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   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    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prepared from alcohols.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the two inorganic reagents needed to produce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alcohols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mixture of reagents in part (a) produces phosphorous (III) iodide.  Write an equation to represent the reaction between this and propan-1-ol.</a:t>
            </a:r>
          </a:p>
        </p:txBody>
      </p:sp>
    </p:spTree>
    <p:extLst>
      <p:ext uri="{BB962C8B-B14F-4D97-AF65-F5344CB8AC3E}">
        <p14:creationId xmlns:p14="http://schemas.microsoft.com/office/powerpoint/2010/main" val="123820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28789"/>
            <a:ext cx="11732654" cy="67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Questions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Draw and name a primary alcohol, a secondary alcohol and a tertiary alcohol each with the formula C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</a:t>
            </a:r>
            <a:r>
              <a:rPr lang="en-GB" baseline="-25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Describe how ethanol could be converted into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bromoethane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E.g. React ethanol with sodium bromide (</a:t>
            </a:r>
            <a:r>
              <a:rPr lang="en-GB" dirty="0" err="1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KBr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with a 50% concentrated sulfuric acid catalyst.</a:t>
            </a:r>
          </a:p>
        </p:txBody>
      </p:sp>
    </p:spTree>
    <p:extLst>
      <p:ext uri="{BB962C8B-B14F-4D97-AF65-F5344CB8AC3E}">
        <p14:creationId xmlns:p14="http://schemas.microsoft.com/office/powerpoint/2010/main" val="266373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28789"/>
            <a:ext cx="11732654" cy="67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Questions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When 3-methyl-pentan-3-ol is heated with concentrated phosphoric acid it reacts to form a mixture of organic products</a:t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a) What is the name of this type of reaction?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Elimination reaction or dehydration reaction</a:t>
            </a: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How many organic compounds will be produced?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    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   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2      </a:t>
            </a:r>
            <a:r>
              <a:rPr lang="en-GB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  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125992" y="4374124"/>
            <a:ext cx="864523" cy="665018"/>
          </a:xfrm>
          <a:prstGeom prst="rect">
            <a:avLst/>
          </a:prstGeom>
          <a:noFill/>
          <a:ln w="825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63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031" y="128789"/>
            <a:ext cx="11863682" cy="672921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 Questions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can be prepared from alcohols.</a:t>
            </a:r>
          </a:p>
          <a:p>
            <a:pPr marL="514350" indent="-514350">
              <a:buAutoNum type="alphaLcParenR"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State the two inorganic reagents needed to produce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iodoalkanes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from alcohols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 phosphorus and iodine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b) The mixture of reagents in part (a) produces phosphorous (III) iodide.  Write an equation to represent the reaction between this and propan-1-ol.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3CH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OH + PI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3CH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I + H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PO</a:t>
            </a:r>
            <a:r>
              <a:rPr lang="en-GB" baseline="-25000" dirty="0" smtClean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endParaRPr lang="en-GB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82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/>
              <a:t>know that alcohols can be classified as primary, secondary or tertiary</a:t>
            </a:r>
            <a:endParaRPr lang="en-GB" dirty="0" smtClean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/>
              <a:t>- PCl</a:t>
            </a:r>
            <a:r>
              <a:rPr lang="en-GB" baseline="-25000" dirty="0" smtClean="0"/>
              <a:t>5</a:t>
            </a:r>
            <a:r>
              <a:rPr lang="en-GB" dirty="0" smtClean="0"/>
              <a:t> </a:t>
            </a:r>
            <a:r>
              <a:rPr lang="en-GB" dirty="0"/>
              <a:t>to produce </a:t>
            </a:r>
            <a:r>
              <a:rPr lang="en-GB" dirty="0" err="1" smtClean="0"/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- 50</a:t>
            </a:r>
            <a:r>
              <a:rPr lang="en-GB" dirty="0"/>
              <a:t>% concentrated sulfuric acid and potassium bromide to </a:t>
            </a:r>
            <a:r>
              <a:rPr lang="en-GB" dirty="0" smtClean="0"/>
              <a:t>produce </a:t>
            </a:r>
            <a:r>
              <a:rPr lang="en-GB" dirty="0" err="1" smtClean="0"/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red </a:t>
            </a:r>
            <a:r>
              <a:rPr lang="en-GB" dirty="0"/>
              <a:t>phosphorus and iodine to produce </a:t>
            </a:r>
            <a:r>
              <a:rPr lang="en-GB" dirty="0" err="1" smtClean="0"/>
              <a:t>iodoalkanes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 </a:t>
            </a:r>
            <a:r>
              <a:rPr lang="en-GB" dirty="0" smtClean="0"/>
              <a:t>concentrated </a:t>
            </a:r>
            <a:r>
              <a:rPr lang="en-GB" dirty="0"/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1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Naming Alcohols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GB" altLang="en-US" sz="2800"/>
              <a:t>The OH group is shown by removing the e from the –ane of the name of the alkane and replacing with the suffix </a:t>
            </a:r>
            <a:r>
              <a:rPr lang="en-GB" altLang="en-US" sz="2800">
                <a:solidFill>
                  <a:srgbClr val="FFFF00"/>
                </a:solidFill>
              </a:rPr>
              <a:t>–ol</a:t>
            </a:r>
          </a:p>
          <a:p>
            <a:pPr marL="609600" indent="-609600">
              <a:lnSpc>
                <a:spcPct val="80000"/>
              </a:lnSpc>
            </a:pPr>
            <a:r>
              <a:rPr lang="en-GB" altLang="en-US" sz="2800"/>
              <a:t>Just like ethan</a:t>
            </a:r>
            <a:r>
              <a:rPr lang="en-GB" altLang="en-US" sz="2800">
                <a:solidFill>
                  <a:srgbClr val="FFFF00"/>
                </a:solidFill>
              </a:rPr>
              <a:t>ol</a:t>
            </a:r>
            <a:r>
              <a:rPr lang="en-GB" altLang="en-US" sz="2800"/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GB" altLang="en-US" sz="2800"/>
              <a:t>Draw: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/>
              <a:t>Methanol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/>
              <a:t>Propan-1-ol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/>
              <a:t>Propan-2-ol</a:t>
            </a:r>
          </a:p>
          <a:p>
            <a:pPr marL="990600" lvl="1" indent="-533400">
              <a:lnSpc>
                <a:spcPct val="80000"/>
              </a:lnSpc>
              <a:buFontTx/>
              <a:buAutoNum type="arabicPeriod"/>
            </a:pPr>
            <a:r>
              <a:rPr lang="en-GB" altLang="en-US" sz="2400"/>
              <a:t>Propan-1,2-diol</a:t>
            </a:r>
          </a:p>
          <a:p>
            <a:pPr marL="609600" indent="-609600">
              <a:lnSpc>
                <a:spcPct val="80000"/>
              </a:lnSpc>
            </a:pPr>
            <a:r>
              <a:rPr lang="en-GB" altLang="en-US" sz="2800"/>
              <a:t>Draw and name:</a:t>
            </a:r>
          </a:p>
          <a:p>
            <a:pPr marL="990600" lvl="1" indent="-533400">
              <a:lnSpc>
                <a:spcPct val="80000"/>
              </a:lnSpc>
            </a:pPr>
            <a:r>
              <a:rPr lang="en-GB" altLang="en-US" sz="2400"/>
              <a:t>All the structural isomers of </a:t>
            </a:r>
            <a:r>
              <a:rPr lang="en-GB" altLang="en-US" sz="2400">
                <a:solidFill>
                  <a:srgbClr val="FFFF00"/>
                </a:solidFill>
              </a:rPr>
              <a:t>C</a:t>
            </a:r>
            <a:r>
              <a:rPr lang="en-GB" altLang="en-US" sz="2400" baseline="-25000">
                <a:solidFill>
                  <a:srgbClr val="FFFF00"/>
                </a:solidFill>
              </a:rPr>
              <a:t>4</a:t>
            </a:r>
            <a:r>
              <a:rPr lang="en-GB" altLang="en-US" sz="2400">
                <a:solidFill>
                  <a:srgbClr val="FFFF00"/>
                </a:solidFill>
              </a:rPr>
              <a:t>H</a:t>
            </a:r>
            <a:r>
              <a:rPr lang="en-GB" altLang="en-US" sz="2400" baseline="-25000">
                <a:solidFill>
                  <a:srgbClr val="FFFF00"/>
                </a:solidFill>
              </a:rPr>
              <a:t>11</a:t>
            </a:r>
            <a:r>
              <a:rPr lang="en-GB" altLang="en-US" sz="2400">
                <a:solidFill>
                  <a:srgbClr val="FFFF00"/>
                </a:solidFill>
              </a:rPr>
              <a:t>OH</a:t>
            </a:r>
          </a:p>
        </p:txBody>
      </p:sp>
    </p:spTree>
    <p:extLst>
      <p:ext uri="{BB962C8B-B14F-4D97-AF65-F5344CB8AC3E}">
        <p14:creationId xmlns:p14="http://schemas.microsoft.com/office/powerpoint/2010/main" val="176508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What are alcohols?</a:t>
            </a:r>
          </a:p>
        </p:txBody>
      </p:sp>
      <p:pic>
        <p:nvPicPr>
          <p:cNvPr id="1035267" name="Picture 3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268" name="Picture 4" descr="notes_ic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7788" y="150813"/>
            <a:ext cx="442912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269" name="Text Box 5"/>
          <p:cNvSpPr txBox="1">
            <a:spLocks noChangeArrowheads="1"/>
          </p:cNvSpPr>
          <p:nvPr/>
        </p:nvSpPr>
        <p:spPr bwMode="auto">
          <a:xfrm>
            <a:off x="2087564" y="784226"/>
            <a:ext cx="858043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Alcohols</a:t>
            </a:r>
            <a:r>
              <a:rPr lang="en-GB" altLang="en-US" sz="2400">
                <a:solidFill>
                  <a:srgbClr val="010066"/>
                </a:solidFill>
              </a:rPr>
              <a:t> are a </a:t>
            </a:r>
            <a:r>
              <a:rPr lang="en-GB" altLang="en-US" sz="2400" b="1">
                <a:solidFill>
                  <a:srgbClr val="FF6600"/>
                </a:solidFill>
              </a:rPr>
              <a:t>homologous series</a:t>
            </a:r>
            <a:r>
              <a:rPr lang="en-GB" altLang="en-US" sz="2400">
                <a:solidFill>
                  <a:srgbClr val="010066"/>
                </a:solidFill>
              </a:rPr>
              <a:t> of organic compounds with the general formula C</a:t>
            </a:r>
            <a:r>
              <a:rPr lang="en-GB" altLang="en-US" sz="2400" i="1" baseline="-25000">
                <a:solidFill>
                  <a:srgbClr val="010066"/>
                </a:solidFill>
              </a:rPr>
              <a:t>n</a:t>
            </a:r>
            <a:r>
              <a:rPr lang="en-GB" altLang="en-US" sz="2400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2</a:t>
            </a:r>
            <a:r>
              <a:rPr lang="en-GB" altLang="en-US" sz="2400" i="1" baseline="-25000">
                <a:solidFill>
                  <a:srgbClr val="010066"/>
                </a:solidFill>
              </a:rPr>
              <a:t>n</a:t>
            </a:r>
            <a:r>
              <a:rPr lang="en-GB" altLang="en-US" sz="2400" baseline="-25000">
                <a:solidFill>
                  <a:srgbClr val="010066"/>
                </a:solidFill>
              </a:rPr>
              <a:t>+1</a:t>
            </a:r>
            <a:r>
              <a:rPr lang="en-GB" altLang="en-US" sz="2400">
                <a:solidFill>
                  <a:srgbClr val="010066"/>
                </a:solidFill>
              </a:rPr>
              <a:t>OH and names ending –</a:t>
            </a:r>
            <a:r>
              <a:rPr lang="en-GB" altLang="en-US" sz="2400" i="1">
                <a:solidFill>
                  <a:srgbClr val="010066"/>
                </a:solidFill>
              </a:rPr>
              <a:t>ol</a:t>
            </a:r>
            <a:r>
              <a:rPr lang="en-GB" altLang="en-US" sz="240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035270" name="Rectangle 6"/>
          <p:cNvSpPr>
            <a:spLocks noChangeArrowheads="1"/>
          </p:cNvSpPr>
          <p:nvPr/>
        </p:nvSpPr>
        <p:spPr bwMode="auto">
          <a:xfrm>
            <a:off x="2087564" y="1671638"/>
            <a:ext cx="8580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10066"/>
                </a:solidFill>
              </a:rPr>
              <a:t>The functional group in alcohols is the </a:t>
            </a:r>
            <a:r>
              <a:rPr lang="en-GB" altLang="en-US" sz="2400" b="1">
                <a:solidFill>
                  <a:srgbClr val="FF6600"/>
                </a:solidFill>
              </a:rPr>
              <a:t>hydroxyl group</a:t>
            </a:r>
            <a:r>
              <a:rPr lang="en-GB" altLang="en-US" sz="2400">
                <a:solidFill>
                  <a:srgbClr val="010066"/>
                </a:solidFill>
              </a:rPr>
              <a:t>: –OH.</a:t>
            </a:r>
          </a:p>
        </p:txBody>
      </p:sp>
      <p:sp>
        <p:nvSpPr>
          <p:cNvPr id="1035271" name="Rectangle 7"/>
          <p:cNvSpPr>
            <a:spLocks noChangeArrowheads="1"/>
          </p:cNvSpPr>
          <p:nvPr/>
        </p:nvSpPr>
        <p:spPr bwMode="auto">
          <a:xfrm>
            <a:off x="5740400" y="5256213"/>
            <a:ext cx="14478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C</a:t>
            </a:r>
            <a:r>
              <a:rPr lang="en-GB" altLang="en-US" sz="2400" baseline="-25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11</a:t>
            </a:r>
            <a:r>
              <a:rPr lang="en-GB" altLang="en-US" sz="2400">
                <a:solidFill>
                  <a:srgbClr val="010066"/>
                </a:solidFill>
              </a:rPr>
              <a:t>OH</a:t>
            </a:r>
          </a:p>
        </p:txBody>
      </p:sp>
      <p:sp>
        <p:nvSpPr>
          <p:cNvPr id="1035272" name="Rectangle 8"/>
          <p:cNvSpPr>
            <a:spLocks noChangeArrowheads="1"/>
          </p:cNvSpPr>
          <p:nvPr/>
        </p:nvSpPr>
        <p:spPr bwMode="auto">
          <a:xfrm>
            <a:off x="7548563" y="5256213"/>
            <a:ext cx="1384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pentanol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GB" altLang="en-US" sz="2400">
              <a:solidFill>
                <a:srgbClr val="010066"/>
              </a:solidFill>
            </a:endParaRPr>
          </a:p>
        </p:txBody>
      </p:sp>
      <p:sp>
        <p:nvSpPr>
          <p:cNvPr id="1035273" name="Rectangle 9"/>
          <p:cNvSpPr>
            <a:spLocks noChangeArrowheads="1"/>
          </p:cNvSpPr>
          <p:nvPr/>
        </p:nvSpPr>
        <p:spPr bwMode="auto">
          <a:xfrm>
            <a:off x="5740400" y="4724401"/>
            <a:ext cx="14478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C</a:t>
            </a:r>
            <a:r>
              <a:rPr lang="en-GB" altLang="en-US" sz="2400" baseline="-25000">
                <a:solidFill>
                  <a:srgbClr val="010066"/>
                </a:solidFill>
              </a:rPr>
              <a:t>4</a:t>
            </a:r>
            <a:r>
              <a:rPr lang="en-GB" altLang="en-US" sz="2400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9</a:t>
            </a:r>
            <a:r>
              <a:rPr lang="en-GB" altLang="en-US" sz="2400">
                <a:solidFill>
                  <a:srgbClr val="010066"/>
                </a:solidFill>
              </a:rPr>
              <a:t>OH</a:t>
            </a:r>
          </a:p>
        </p:txBody>
      </p:sp>
      <p:sp>
        <p:nvSpPr>
          <p:cNvPr id="1035274" name="Rectangle 10"/>
          <p:cNvSpPr>
            <a:spLocks noChangeArrowheads="1"/>
          </p:cNvSpPr>
          <p:nvPr/>
        </p:nvSpPr>
        <p:spPr bwMode="auto">
          <a:xfrm>
            <a:off x="7548563" y="4724401"/>
            <a:ext cx="1384300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butanol</a:t>
            </a:r>
          </a:p>
        </p:txBody>
      </p:sp>
      <p:sp>
        <p:nvSpPr>
          <p:cNvPr id="1035275" name="Rectangle 11"/>
          <p:cNvSpPr>
            <a:spLocks noChangeArrowheads="1"/>
          </p:cNvSpPr>
          <p:nvPr/>
        </p:nvSpPr>
        <p:spPr bwMode="auto">
          <a:xfrm>
            <a:off x="5740401" y="4192588"/>
            <a:ext cx="1419225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C</a:t>
            </a:r>
            <a:r>
              <a:rPr lang="en-GB" altLang="en-US" sz="2400" baseline="-25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7</a:t>
            </a:r>
            <a:r>
              <a:rPr lang="en-GB" altLang="en-US" sz="2400">
                <a:solidFill>
                  <a:srgbClr val="010066"/>
                </a:solidFill>
              </a:rPr>
              <a:t>OH</a:t>
            </a:r>
          </a:p>
        </p:txBody>
      </p:sp>
      <p:sp>
        <p:nvSpPr>
          <p:cNvPr id="1035276" name="Rectangle 12"/>
          <p:cNvSpPr>
            <a:spLocks noChangeArrowheads="1"/>
          </p:cNvSpPr>
          <p:nvPr/>
        </p:nvSpPr>
        <p:spPr bwMode="auto">
          <a:xfrm>
            <a:off x="7548563" y="4192588"/>
            <a:ext cx="1384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propanol</a:t>
            </a:r>
          </a:p>
        </p:txBody>
      </p:sp>
      <p:sp>
        <p:nvSpPr>
          <p:cNvPr id="1035277" name="Rectangle 13"/>
          <p:cNvSpPr>
            <a:spLocks noChangeArrowheads="1"/>
          </p:cNvSpPr>
          <p:nvPr/>
        </p:nvSpPr>
        <p:spPr bwMode="auto">
          <a:xfrm>
            <a:off x="5740400" y="3659188"/>
            <a:ext cx="14033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C</a:t>
            </a:r>
            <a:r>
              <a:rPr lang="en-GB" altLang="en-US" sz="2400" baseline="-25000">
                <a:solidFill>
                  <a:srgbClr val="010066"/>
                </a:solidFill>
              </a:rPr>
              <a:t>2</a:t>
            </a:r>
            <a:r>
              <a:rPr lang="en-GB" altLang="en-US" sz="2400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5</a:t>
            </a:r>
            <a:r>
              <a:rPr lang="en-GB" altLang="en-US" sz="2400">
                <a:solidFill>
                  <a:srgbClr val="010066"/>
                </a:solidFill>
              </a:rPr>
              <a:t>OH</a:t>
            </a:r>
          </a:p>
        </p:txBody>
      </p:sp>
      <p:sp>
        <p:nvSpPr>
          <p:cNvPr id="1035278" name="Rectangle 14"/>
          <p:cNvSpPr>
            <a:spLocks noChangeArrowheads="1"/>
          </p:cNvSpPr>
          <p:nvPr/>
        </p:nvSpPr>
        <p:spPr bwMode="auto">
          <a:xfrm>
            <a:off x="7548563" y="3659188"/>
            <a:ext cx="13843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ethanol</a:t>
            </a:r>
          </a:p>
        </p:txBody>
      </p:sp>
      <p:sp>
        <p:nvSpPr>
          <p:cNvPr id="1035279" name="Rectangle 15"/>
          <p:cNvSpPr>
            <a:spLocks noChangeArrowheads="1"/>
          </p:cNvSpPr>
          <p:nvPr/>
        </p:nvSpPr>
        <p:spPr bwMode="auto">
          <a:xfrm>
            <a:off x="5740401" y="3127376"/>
            <a:ext cx="12731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CH</a:t>
            </a:r>
            <a:r>
              <a:rPr lang="en-GB" altLang="en-US" sz="2400" baseline="-25000">
                <a:solidFill>
                  <a:srgbClr val="010066"/>
                </a:solidFill>
              </a:rPr>
              <a:t>3</a:t>
            </a:r>
            <a:r>
              <a:rPr lang="en-GB" altLang="en-US" sz="2400">
                <a:solidFill>
                  <a:srgbClr val="010066"/>
                </a:solidFill>
              </a:rPr>
              <a:t>OH</a:t>
            </a:r>
          </a:p>
        </p:txBody>
      </p:sp>
      <p:sp>
        <p:nvSpPr>
          <p:cNvPr id="1035280" name="Rectangle 16"/>
          <p:cNvSpPr>
            <a:spLocks noChangeArrowheads="1"/>
          </p:cNvSpPr>
          <p:nvPr/>
        </p:nvSpPr>
        <p:spPr bwMode="auto">
          <a:xfrm>
            <a:off x="7548564" y="3127376"/>
            <a:ext cx="1514475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methanol</a:t>
            </a:r>
          </a:p>
        </p:txBody>
      </p:sp>
      <p:sp>
        <p:nvSpPr>
          <p:cNvPr id="1035281" name="Rectangle 17"/>
          <p:cNvSpPr>
            <a:spLocks noChangeArrowheads="1"/>
          </p:cNvSpPr>
          <p:nvPr/>
        </p:nvSpPr>
        <p:spPr bwMode="auto">
          <a:xfrm>
            <a:off x="5740401" y="5786438"/>
            <a:ext cx="1433513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C</a:t>
            </a:r>
            <a:r>
              <a:rPr lang="en-GB" altLang="en-US" sz="2400" baseline="-25000">
                <a:solidFill>
                  <a:srgbClr val="010066"/>
                </a:solidFill>
              </a:rPr>
              <a:t>6</a:t>
            </a:r>
            <a:r>
              <a:rPr lang="en-GB" altLang="en-US" sz="2400">
                <a:solidFill>
                  <a:srgbClr val="010066"/>
                </a:solidFill>
              </a:rPr>
              <a:t>H</a:t>
            </a:r>
            <a:r>
              <a:rPr lang="en-GB" altLang="en-US" sz="2400" baseline="-25000">
                <a:solidFill>
                  <a:srgbClr val="010066"/>
                </a:solidFill>
              </a:rPr>
              <a:t>13</a:t>
            </a:r>
            <a:r>
              <a:rPr lang="en-GB" altLang="en-US" sz="2400">
                <a:solidFill>
                  <a:srgbClr val="010066"/>
                </a:solidFill>
              </a:rPr>
              <a:t>OH</a:t>
            </a:r>
          </a:p>
        </p:txBody>
      </p:sp>
      <p:sp>
        <p:nvSpPr>
          <p:cNvPr id="1035282" name="Rectangle 18"/>
          <p:cNvSpPr>
            <a:spLocks noChangeArrowheads="1"/>
          </p:cNvSpPr>
          <p:nvPr/>
        </p:nvSpPr>
        <p:spPr bwMode="auto">
          <a:xfrm>
            <a:off x="7550150" y="5786438"/>
            <a:ext cx="13843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hexanol</a:t>
            </a:r>
          </a:p>
        </p:txBody>
      </p:sp>
      <p:sp>
        <p:nvSpPr>
          <p:cNvPr id="1035286" name="Line 22"/>
          <p:cNvSpPr>
            <a:spLocks noChangeShapeType="1"/>
          </p:cNvSpPr>
          <p:nvPr/>
        </p:nvSpPr>
        <p:spPr bwMode="auto">
          <a:xfrm>
            <a:off x="3179763" y="3098800"/>
            <a:ext cx="5842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87" name="Line 23"/>
          <p:cNvSpPr>
            <a:spLocks noChangeShapeType="1"/>
          </p:cNvSpPr>
          <p:nvPr/>
        </p:nvSpPr>
        <p:spPr bwMode="auto">
          <a:xfrm>
            <a:off x="3179763" y="3632200"/>
            <a:ext cx="5842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88" name="Line 24"/>
          <p:cNvSpPr>
            <a:spLocks noChangeShapeType="1"/>
          </p:cNvSpPr>
          <p:nvPr/>
        </p:nvSpPr>
        <p:spPr bwMode="auto">
          <a:xfrm>
            <a:off x="3179763" y="4165600"/>
            <a:ext cx="5842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89" name="Line 25"/>
          <p:cNvSpPr>
            <a:spLocks noChangeShapeType="1"/>
          </p:cNvSpPr>
          <p:nvPr/>
        </p:nvSpPr>
        <p:spPr bwMode="auto">
          <a:xfrm>
            <a:off x="3179763" y="4699000"/>
            <a:ext cx="5842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90" name="Line 26"/>
          <p:cNvSpPr>
            <a:spLocks noChangeShapeType="1"/>
          </p:cNvSpPr>
          <p:nvPr/>
        </p:nvSpPr>
        <p:spPr bwMode="auto">
          <a:xfrm>
            <a:off x="3179763" y="5232400"/>
            <a:ext cx="5842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91" name="Line 27"/>
          <p:cNvSpPr>
            <a:spLocks noChangeShapeType="1"/>
          </p:cNvSpPr>
          <p:nvPr/>
        </p:nvSpPr>
        <p:spPr bwMode="auto">
          <a:xfrm>
            <a:off x="5465763" y="2273300"/>
            <a:ext cx="0" cy="405923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92" name="Line 28"/>
          <p:cNvSpPr>
            <a:spLocks noChangeShapeType="1"/>
          </p:cNvSpPr>
          <p:nvPr/>
        </p:nvSpPr>
        <p:spPr bwMode="auto">
          <a:xfrm>
            <a:off x="7459663" y="2286000"/>
            <a:ext cx="0" cy="4046538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  <p:sp>
        <p:nvSpPr>
          <p:cNvPr id="1035293" name="Rectangle 29"/>
          <p:cNvSpPr>
            <a:spLocks noChangeArrowheads="1"/>
          </p:cNvSpPr>
          <p:nvPr/>
        </p:nvSpPr>
        <p:spPr bwMode="auto">
          <a:xfrm>
            <a:off x="3968751" y="5256213"/>
            <a:ext cx="709613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5</a:t>
            </a:r>
          </a:p>
        </p:txBody>
      </p:sp>
      <p:sp>
        <p:nvSpPr>
          <p:cNvPr id="1035294" name="Rectangle 30"/>
          <p:cNvSpPr>
            <a:spLocks noChangeArrowheads="1"/>
          </p:cNvSpPr>
          <p:nvPr/>
        </p:nvSpPr>
        <p:spPr bwMode="auto">
          <a:xfrm>
            <a:off x="3968751" y="4724401"/>
            <a:ext cx="70961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4</a:t>
            </a:r>
          </a:p>
        </p:txBody>
      </p:sp>
      <p:sp>
        <p:nvSpPr>
          <p:cNvPr id="1035295" name="Rectangle 31"/>
          <p:cNvSpPr>
            <a:spLocks noChangeArrowheads="1"/>
          </p:cNvSpPr>
          <p:nvPr/>
        </p:nvSpPr>
        <p:spPr bwMode="auto">
          <a:xfrm>
            <a:off x="3968751" y="4192588"/>
            <a:ext cx="709613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3</a:t>
            </a:r>
          </a:p>
        </p:txBody>
      </p:sp>
      <p:sp>
        <p:nvSpPr>
          <p:cNvPr id="1035296" name="Rectangle 32"/>
          <p:cNvSpPr>
            <a:spLocks noChangeArrowheads="1"/>
          </p:cNvSpPr>
          <p:nvPr/>
        </p:nvSpPr>
        <p:spPr bwMode="auto">
          <a:xfrm>
            <a:off x="3968751" y="3659188"/>
            <a:ext cx="709613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2</a:t>
            </a:r>
          </a:p>
        </p:txBody>
      </p:sp>
      <p:sp>
        <p:nvSpPr>
          <p:cNvPr id="1035297" name="Rectangle 33"/>
          <p:cNvSpPr>
            <a:spLocks noChangeArrowheads="1"/>
          </p:cNvSpPr>
          <p:nvPr/>
        </p:nvSpPr>
        <p:spPr bwMode="auto">
          <a:xfrm>
            <a:off x="3968751" y="3127376"/>
            <a:ext cx="709613" cy="53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1</a:t>
            </a:r>
          </a:p>
        </p:txBody>
      </p:sp>
      <p:sp>
        <p:nvSpPr>
          <p:cNvPr id="1035298" name="Rectangle 34"/>
          <p:cNvSpPr>
            <a:spLocks noChangeArrowheads="1"/>
          </p:cNvSpPr>
          <p:nvPr/>
        </p:nvSpPr>
        <p:spPr bwMode="auto">
          <a:xfrm>
            <a:off x="7662863" y="2405063"/>
            <a:ext cx="1155700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 b="1">
                <a:solidFill>
                  <a:srgbClr val="010066"/>
                </a:solidFill>
              </a:rPr>
              <a:t>Name</a:t>
            </a:r>
          </a:p>
        </p:txBody>
      </p:sp>
      <p:sp>
        <p:nvSpPr>
          <p:cNvPr id="1035299" name="Rectangle 35"/>
          <p:cNvSpPr>
            <a:spLocks noChangeArrowheads="1"/>
          </p:cNvSpPr>
          <p:nvPr/>
        </p:nvSpPr>
        <p:spPr bwMode="auto">
          <a:xfrm>
            <a:off x="3232151" y="2405063"/>
            <a:ext cx="2182813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 b="1" dirty="0">
                <a:solidFill>
                  <a:srgbClr val="010066"/>
                </a:solidFill>
              </a:rPr>
              <a:t>No. of</a:t>
            </a:r>
            <a:br>
              <a:rPr lang="en-GB" altLang="en-US" sz="2400" b="1" dirty="0">
                <a:solidFill>
                  <a:srgbClr val="010066"/>
                </a:solidFill>
              </a:rPr>
            </a:br>
            <a:r>
              <a:rPr lang="en-GB" altLang="en-US" sz="2400" b="1" dirty="0">
                <a:solidFill>
                  <a:srgbClr val="010066"/>
                </a:solidFill>
              </a:rPr>
              <a:t>carbon atoms</a:t>
            </a:r>
          </a:p>
        </p:txBody>
      </p:sp>
      <p:sp>
        <p:nvSpPr>
          <p:cNvPr id="1035300" name="Rectangle 36"/>
          <p:cNvSpPr>
            <a:spLocks noChangeArrowheads="1"/>
          </p:cNvSpPr>
          <p:nvPr/>
        </p:nvSpPr>
        <p:spPr bwMode="auto">
          <a:xfrm>
            <a:off x="5599113" y="2405063"/>
            <a:ext cx="1725612" cy="557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 b="1">
                <a:solidFill>
                  <a:srgbClr val="010066"/>
                </a:solidFill>
              </a:rPr>
              <a:t>Molecular</a:t>
            </a:r>
            <a:br>
              <a:rPr lang="en-GB" altLang="en-US" sz="2400" b="1">
                <a:solidFill>
                  <a:srgbClr val="010066"/>
                </a:solidFill>
              </a:rPr>
            </a:br>
            <a:r>
              <a:rPr lang="en-GB" altLang="en-US" sz="2400" b="1">
                <a:solidFill>
                  <a:srgbClr val="010066"/>
                </a:solidFill>
              </a:rPr>
              <a:t>formula</a:t>
            </a:r>
          </a:p>
        </p:txBody>
      </p:sp>
      <p:sp>
        <p:nvSpPr>
          <p:cNvPr id="1035301" name="Rectangle 37"/>
          <p:cNvSpPr>
            <a:spLocks noChangeArrowheads="1"/>
          </p:cNvSpPr>
          <p:nvPr/>
        </p:nvSpPr>
        <p:spPr bwMode="auto">
          <a:xfrm>
            <a:off x="3968751" y="5786438"/>
            <a:ext cx="709613" cy="53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GB" altLang="en-US" sz="2400">
                <a:solidFill>
                  <a:srgbClr val="010066"/>
                </a:solidFill>
              </a:rPr>
              <a:t>6</a:t>
            </a:r>
          </a:p>
        </p:txBody>
      </p:sp>
      <p:sp>
        <p:nvSpPr>
          <p:cNvPr id="1035302" name="Line 38"/>
          <p:cNvSpPr>
            <a:spLocks noChangeShapeType="1"/>
          </p:cNvSpPr>
          <p:nvPr/>
        </p:nvSpPr>
        <p:spPr bwMode="auto">
          <a:xfrm>
            <a:off x="3179763" y="5762625"/>
            <a:ext cx="5842000" cy="0"/>
          </a:xfrm>
          <a:prstGeom prst="line">
            <a:avLst/>
          </a:prstGeom>
          <a:noFill/>
          <a:ln w="254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sz="240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77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9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/>
              <a:t>Naming alcohols</a:t>
            </a:r>
          </a:p>
        </p:txBody>
      </p:sp>
      <p:sp>
        <p:nvSpPr>
          <p:cNvPr id="1022979" name="Text Box 3"/>
          <p:cNvSpPr txBox="1">
            <a:spLocks noChangeArrowheads="1"/>
          </p:cNvSpPr>
          <p:nvPr/>
        </p:nvSpPr>
        <p:spPr bwMode="auto">
          <a:xfrm>
            <a:off x="2087564" y="784226"/>
            <a:ext cx="82057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>
                <a:solidFill>
                  <a:srgbClr val="010066"/>
                </a:solidFill>
              </a:rPr>
              <a:t>Alcohols with three or more carbon atoms display </a:t>
            </a:r>
            <a:r>
              <a:rPr lang="en-GB" altLang="en-US" sz="2400" b="1">
                <a:solidFill>
                  <a:srgbClr val="FF6600"/>
                </a:solidFill>
              </a:rPr>
              <a:t>positional isomerism</a:t>
            </a:r>
            <a:r>
              <a:rPr lang="en-GB" altLang="en-US" sz="2400">
                <a:solidFill>
                  <a:srgbClr val="010066"/>
                </a:solidFill>
              </a:rPr>
              <a:t>. The number of the carbon to which the hydroxyl groups is attached is written before the –</a:t>
            </a:r>
            <a:r>
              <a:rPr lang="en-GB" altLang="en-US" sz="2400" i="1">
                <a:solidFill>
                  <a:srgbClr val="010066"/>
                </a:solidFill>
              </a:rPr>
              <a:t>ol</a:t>
            </a:r>
            <a:r>
              <a:rPr lang="en-GB" altLang="en-US" sz="240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022986" name="Text Box 10"/>
          <p:cNvSpPr txBox="1">
            <a:spLocks noChangeArrowheads="1"/>
          </p:cNvSpPr>
          <p:nvPr/>
        </p:nvSpPr>
        <p:spPr bwMode="auto">
          <a:xfrm>
            <a:off x="2774950" y="4451350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propan-1-ol</a:t>
            </a:r>
          </a:p>
        </p:txBody>
      </p:sp>
      <p:sp>
        <p:nvSpPr>
          <p:cNvPr id="1022988" name="Text Box 12"/>
          <p:cNvSpPr txBox="1">
            <a:spLocks noChangeArrowheads="1"/>
          </p:cNvSpPr>
          <p:nvPr/>
        </p:nvSpPr>
        <p:spPr bwMode="auto">
          <a:xfrm>
            <a:off x="6989763" y="4448175"/>
            <a:ext cx="238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>
                <a:solidFill>
                  <a:srgbClr val="FF6600"/>
                </a:solidFill>
              </a:rPr>
              <a:t>propan-2-ol</a:t>
            </a:r>
          </a:p>
        </p:txBody>
      </p:sp>
      <p:pic>
        <p:nvPicPr>
          <p:cNvPr id="1022989" name="Picture 13" descr="propan-2-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4800" y="2565401"/>
            <a:ext cx="3055938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2990" name="Picture 14" descr="propan-1-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575" y="2565401"/>
            <a:ext cx="3055938" cy="182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2991" name="Picture 15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834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410" name="Text Box 2"/>
          <p:cNvSpPr txBox="1">
            <a:spLocks noChangeArrowheads="1"/>
          </p:cNvSpPr>
          <p:nvPr/>
        </p:nvSpPr>
        <p:spPr bwMode="auto">
          <a:xfrm>
            <a:off x="202268" y="1267208"/>
            <a:ext cx="11785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</a:rPr>
              <a:t>A chain of carbon atoms can be represented by R when drawing the structure. This is referred to as an </a:t>
            </a:r>
            <a:r>
              <a:rPr lang="en-GB" altLang="en-US" sz="2400" b="1" dirty="0">
                <a:solidFill>
                  <a:srgbClr val="FF6600"/>
                </a:solidFill>
              </a:rPr>
              <a:t>R group</a:t>
            </a:r>
            <a:r>
              <a:rPr lang="en-GB" altLang="en-US" sz="240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Primary, secondary and tertiary</a:t>
            </a:r>
          </a:p>
        </p:txBody>
      </p:sp>
      <p:sp>
        <p:nvSpPr>
          <p:cNvPr id="1041412" name="Text Box 4"/>
          <p:cNvSpPr txBox="1">
            <a:spLocks noChangeArrowheads="1"/>
          </p:cNvSpPr>
          <p:nvPr/>
        </p:nvSpPr>
        <p:spPr bwMode="auto">
          <a:xfrm>
            <a:off x="296334" y="2302103"/>
            <a:ext cx="79832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l"/>
            </a:pPr>
            <a:r>
              <a:rPr lang="en-GB" altLang="en-US" sz="2400" b="1">
                <a:solidFill>
                  <a:srgbClr val="FF6600"/>
                </a:solidFill>
              </a:rPr>
              <a:t>Primary (1</a:t>
            </a:r>
            <a:r>
              <a:rPr lang="en-US" altLang="en-US" sz="2400" b="1">
                <a:solidFill>
                  <a:srgbClr val="FF6600"/>
                </a:solidFill>
                <a:cs typeface="Arial" panose="020B0604020202020204" pitchFamily="34" charset="0"/>
              </a:rPr>
              <a:t>°) alcohols</a:t>
            </a:r>
            <a:r>
              <a:rPr lang="en-US" altLang="en-US" sz="2400">
                <a:solidFill>
                  <a:srgbClr val="010066"/>
                </a:solidFill>
                <a:cs typeface="Arial" panose="020B0604020202020204" pitchFamily="34" charset="0"/>
              </a:rPr>
              <a:t> have one R group attached to the carbon to which the OH group is attached.</a:t>
            </a:r>
          </a:p>
        </p:txBody>
      </p:sp>
      <p:sp>
        <p:nvSpPr>
          <p:cNvPr id="1041414" name="Text Box 6"/>
          <p:cNvSpPr txBox="1">
            <a:spLocks noChangeArrowheads="1"/>
          </p:cNvSpPr>
          <p:nvPr/>
        </p:nvSpPr>
        <p:spPr bwMode="auto">
          <a:xfrm>
            <a:off x="202268" y="3821341"/>
            <a:ext cx="839325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l"/>
            </a:pPr>
            <a:r>
              <a:rPr lang="en-GB" altLang="en-US" sz="2400" b="1">
                <a:solidFill>
                  <a:srgbClr val="FF6600"/>
                </a:solidFill>
              </a:rPr>
              <a:t>Secondary (2</a:t>
            </a:r>
            <a:r>
              <a:rPr lang="en-US" altLang="en-US" sz="2400" b="1">
                <a:solidFill>
                  <a:srgbClr val="FF6600"/>
                </a:solidFill>
                <a:cs typeface="Arial" panose="020B0604020202020204" pitchFamily="34" charset="0"/>
              </a:rPr>
              <a:t>°) </a:t>
            </a:r>
            <a:r>
              <a:rPr lang="en-US" altLang="en-US" sz="2400" b="1">
                <a:solidFill>
                  <a:srgbClr val="FF6600"/>
                </a:solidFill>
              </a:rPr>
              <a:t>alcohols</a:t>
            </a:r>
            <a:r>
              <a:rPr lang="en-US" altLang="en-US" sz="2400">
                <a:solidFill>
                  <a:srgbClr val="010066"/>
                </a:solidFill>
              </a:rPr>
              <a:t> have two R groups attached to the carbon to which the OH group is attached.</a:t>
            </a:r>
          </a:p>
        </p:txBody>
      </p:sp>
      <p:sp>
        <p:nvSpPr>
          <p:cNvPr id="1041416" name="Text Box 8"/>
          <p:cNvSpPr txBox="1">
            <a:spLocks noChangeArrowheads="1"/>
          </p:cNvSpPr>
          <p:nvPr/>
        </p:nvSpPr>
        <p:spPr bwMode="auto">
          <a:xfrm>
            <a:off x="209278" y="5338991"/>
            <a:ext cx="830877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55600" indent="-3556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34988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SzPct val="80000"/>
              <a:buFont typeface="Wingdings" panose="05000000000000000000" pitchFamily="2" charset="2"/>
              <a:buChar char="l"/>
            </a:pPr>
            <a:r>
              <a:rPr lang="en-GB" altLang="en-US" sz="2400" b="1">
                <a:solidFill>
                  <a:srgbClr val="FF6600"/>
                </a:solidFill>
              </a:rPr>
              <a:t>Tertiary (3</a:t>
            </a:r>
            <a:r>
              <a:rPr lang="en-US" altLang="en-US" sz="2400" b="1">
                <a:solidFill>
                  <a:srgbClr val="FF6600"/>
                </a:solidFill>
                <a:cs typeface="Arial" panose="020B0604020202020204" pitchFamily="34" charset="0"/>
              </a:rPr>
              <a:t>°) </a:t>
            </a:r>
            <a:r>
              <a:rPr lang="en-US" altLang="en-US" sz="2400" b="1">
                <a:solidFill>
                  <a:srgbClr val="FF6600"/>
                </a:solidFill>
              </a:rPr>
              <a:t>alcohols</a:t>
            </a:r>
            <a:r>
              <a:rPr lang="en-US" altLang="en-US" sz="2400">
                <a:solidFill>
                  <a:srgbClr val="010066"/>
                </a:solidFill>
              </a:rPr>
              <a:t> have three R groups attached to the carbon to which the OH group is attached.</a:t>
            </a:r>
          </a:p>
        </p:txBody>
      </p:sp>
      <p:pic>
        <p:nvPicPr>
          <p:cNvPr id="1041428" name="Picture 20" descr="tertiary_alcoh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6443" y="4906765"/>
            <a:ext cx="1773238" cy="164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29" name="Picture 21" descr="primary_alcoho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18" y="1869877"/>
            <a:ext cx="1658938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430" name="Picture 22" descr="secondary_alcoho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3832" y="3389114"/>
            <a:ext cx="1773237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2268" y="740927"/>
            <a:ext cx="1138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do you think this means?</a:t>
            </a:r>
            <a:endParaRPr lang="en-GB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977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1412" grpId="0"/>
      <p:bldP spid="1041414" grpId="0"/>
      <p:bldP spid="10414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261257"/>
            <a:ext cx="11642502" cy="591570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Alcohols</a:t>
            </a: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Objective: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know about alcohols</a:t>
            </a:r>
          </a:p>
          <a:p>
            <a:pPr marL="0" indent="0">
              <a:buNone/>
            </a:pPr>
            <a:endParaRPr lang="en-GB" b="1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Outcomes</a:t>
            </a:r>
            <a:r>
              <a:rPr lang="en-GB" b="1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r>
              <a:rPr lang="en-GB" dirty="0">
                <a:solidFill>
                  <a:srgbClr val="FF0000"/>
                </a:solidFill>
              </a:rPr>
              <a:t>know that alcohols can be classified as primary, secondary or tertiary</a:t>
            </a:r>
            <a:endParaRPr lang="en-GB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</a:t>
            </a:r>
            <a:r>
              <a:rPr lang="en-GB" dirty="0" smtClean="0"/>
              <a:t> </a:t>
            </a:r>
            <a:r>
              <a:rPr lang="en-GB" dirty="0"/>
              <a:t>halogenating </a:t>
            </a:r>
            <a:r>
              <a:rPr lang="en-GB" dirty="0" smtClean="0"/>
              <a:t>agents:</a:t>
            </a:r>
            <a:br>
              <a:rPr lang="en-GB" dirty="0" smtClean="0"/>
            </a:br>
            <a:r>
              <a:rPr lang="en-GB" dirty="0" smtClean="0"/>
              <a:t>- PCl</a:t>
            </a:r>
            <a:r>
              <a:rPr lang="en-GB" baseline="-25000" dirty="0" smtClean="0"/>
              <a:t>5</a:t>
            </a:r>
            <a:r>
              <a:rPr lang="en-GB" dirty="0" smtClean="0"/>
              <a:t> </a:t>
            </a:r>
            <a:r>
              <a:rPr lang="en-GB" dirty="0"/>
              <a:t>to produce </a:t>
            </a:r>
            <a:r>
              <a:rPr lang="en-GB" dirty="0" err="1" smtClean="0"/>
              <a:t>chloroalkanes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- 50</a:t>
            </a:r>
            <a:r>
              <a:rPr lang="en-GB" dirty="0"/>
              <a:t>% concentrated sulfuric acid and potassium bromide to </a:t>
            </a:r>
            <a:r>
              <a:rPr lang="en-GB" dirty="0" smtClean="0"/>
              <a:t>produce </a:t>
            </a:r>
            <a:r>
              <a:rPr lang="en-GB" dirty="0" err="1" smtClean="0"/>
              <a:t>bromoalkanes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- red </a:t>
            </a:r>
            <a:r>
              <a:rPr lang="en-GB" dirty="0"/>
              <a:t>phosphorus and iodine to produce </a:t>
            </a:r>
            <a:r>
              <a:rPr lang="en-GB" dirty="0" err="1" smtClean="0"/>
              <a:t>iodoalkanes</a:t>
            </a:r>
            <a:r>
              <a:rPr lang="en-GB" dirty="0" smtClean="0"/>
              <a:t> </a:t>
            </a:r>
            <a:endParaRPr lang="en-GB" dirty="0"/>
          </a:p>
          <a:p>
            <a:r>
              <a:rPr lang="en-GB" dirty="0" smtClean="0"/>
              <a:t>understand </a:t>
            </a:r>
            <a:r>
              <a:rPr lang="en-GB" dirty="0"/>
              <a:t>the reactions of alcohols with </a:t>
            </a:r>
            <a:r>
              <a:rPr lang="en-GB" dirty="0" smtClean="0"/>
              <a:t>concentrated </a:t>
            </a:r>
            <a:r>
              <a:rPr lang="en-GB" dirty="0"/>
              <a:t>phosphoric acid to form alkenes by elimination</a:t>
            </a:r>
          </a:p>
          <a:p>
            <a:pPr marL="0" indent="0">
              <a:buNone/>
            </a:pPr>
            <a:r>
              <a:rPr lang="en-GB" i="1" dirty="0"/>
              <a:t>In equations, the oxidising agent can be represented as [O</a:t>
            </a:r>
            <a:r>
              <a:rPr lang="en-GB" i="1" dirty="0" smtClean="0"/>
              <a:t>].</a:t>
            </a:r>
          </a:p>
          <a:p>
            <a:pPr marL="0" indent="0">
              <a:buNone/>
            </a:pPr>
            <a:r>
              <a:rPr lang="en-GB" i="1" dirty="0" smtClean="0"/>
              <a:t>Descriptions </a:t>
            </a:r>
            <a:r>
              <a:rPr lang="en-GB" i="1" dirty="0"/>
              <a:t>of the mechanisms of these reactions are not expected.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9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7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altLang="en-US" dirty="0"/>
              <a:t>Forming </a:t>
            </a:r>
            <a:r>
              <a:rPr lang="en-GB" altLang="en-US" dirty="0" err="1" smtClean="0"/>
              <a:t>chloroalkanes</a:t>
            </a:r>
            <a:r>
              <a:rPr lang="en-GB" altLang="en-US" dirty="0" smtClean="0"/>
              <a:t> </a:t>
            </a:r>
            <a:r>
              <a:rPr lang="en-GB" altLang="en-US" dirty="0"/>
              <a:t>from alcohols </a:t>
            </a:r>
          </a:p>
        </p:txBody>
      </p:sp>
      <p:sp>
        <p:nvSpPr>
          <p:cNvPr id="1012739" name="Text Box 3"/>
          <p:cNvSpPr txBox="1">
            <a:spLocks noChangeArrowheads="1"/>
          </p:cNvSpPr>
          <p:nvPr/>
        </p:nvSpPr>
        <p:spPr bwMode="auto">
          <a:xfrm>
            <a:off x="2087563" y="784226"/>
            <a:ext cx="8583612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</a:rPr>
              <a:t>Primary, secondary and tertiary alcohols all react with phosphorus(V) chloride to form a </a:t>
            </a:r>
            <a:r>
              <a:rPr lang="en-GB" altLang="en-US" sz="2400" dirty="0" err="1">
                <a:solidFill>
                  <a:srgbClr val="010066"/>
                </a:solidFill>
              </a:rPr>
              <a:t>chloroalkane</a:t>
            </a:r>
            <a:r>
              <a:rPr lang="en-GB" altLang="en-US" sz="2400" dirty="0">
                <a:solidFill>
                  <a:srgbClr val="010066"/>
                </a:solidFill>
              </a:rPr>
              <a:t>. </a:t>
            </a:r>
            <a:endParaRPr lang="en-GB" altLang="en-US" sz="2400" dirty="0" smtClean="0">
              <a:solidFill>
                <a:srgbClr val="010066"/>
              </a:solidFill>
            </a:endParaRP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en-GB" altLang="en-US" sz="2400" dirty="0">
              <a:solidFill>
                <a:srgbClr val="010066"/>
              </a:solidFill>
            </a:endParaRPr>
          </a:p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b="1" dirty="0" smtClean="0"/>
              <a:t>ROH + PCl</a:t>
            </a:r>
            <a:r>
              <a:rPr lang="en-GB" altLang="en-US" sz="2400" b="1" baseline="-25000" dirty="0" smtClean="0"/>
              <a:t>5</a:t>
            </a:r>
            <a:r>
              <a:rPr lang="en-GB" altLang="en-US" sz="2400" b="1" dirty="0" smtClean="0"/>
              <a:t> </a:t>
            </a:r>
            <a:r>
              <a:rPr lang="en-GB" altLang="en-US" sz="2400" b="1" dirty="0" smtClean="0">
                <a:sym typeface="Wingdings" panose="05000000000000000000" pitchFamily="2" charset="2"/>
              </a:rPr>
              <a:t> </a:t>
            </a:r>
            <a:r>
              <a:rPr lang="en-GB" altLang="en-US" sz="2400" b="1" dirty="0" err="1" smtClean="0">
                <a:sym typeface="Wingdings" panose="05000000000000000000" pitchFamily="2" charset="2"/>
              </a:rPr>
              <a:t>RCl</a:t>
            </a:r>
            <a:r>
              <a:rPr lang="en-GB" altLang="en-US" sz="2400" b="1" dirty="0" smtClean="0">
                <a:sym typeface="Wingdings" panose="05000000000000000000" pitchFamily="2" charset="2"/>
              </a:rPr>
              <a:t> + </a:t>
            </a:r>
            <a:r>
              <a:rPr lang="en-GB" altLang="en-US" sz="2400" b="1" dirty="0" err="1" smtClean="0">
                <a:sym typeface="Wingdings" panose="05000000000000000000" pitchFamily="2" charset="2"/>
              </a:rPr>
              <a:t>HCl</a:t>
            </a:r>
            <a:r>
              <a:rPr lang="en-GB" altLang="en-US" sz="2400" b="1" dirty="0" smtClean="0">
                <a:sym typeface="Wingdings" panose="05000000000000000000" pitchFamily="2" charset="2"/>
              </a:rPr>
              <a:t> + POCl</a:t>
            </a:r>
            <a:r>
              <a:rPr lang="en-GB" altLang="en-US" sz="2400" b="1" baseline="-25000" dirty="0" smtClean="0">
                <a:sym typeface="Wingdings" panose="05000000000000000000" pitchFamily="2" charset="2"/>
              </a:rPr>
              <a:t>3</a:t>
            </a:r>
            <a:endParaRPr lang="en-GB" altLang="en-US" sz="2400" b="1" dirty="0"/>
          </a:p>
        </p:txBody>
      </p:sp>
      <p:sp>
        <p:nvSpPr>
          <p:cNvPr id="1012750" name="Text Box 14"/>
          <p:cNvSpPr txBox="1">
            <a:spLocks noChangeArrowheads="1"/>
          </p:cNvSpPr>
          <p:nvPr/>
        </p:nvSpPr>
        <p:spPr bwMode="auto">
          <a:xfrm>
            <a:off x="2017714" y="3951447"/>
            <a:ext cx="810418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</a:rPr>
              <a:t>Adding solid phosphorous(V) chloride to an alcohol at room temperature produces white </a:t>
            </a:r>
            <a:r>
              <a:rPr lang="en-GB" altLang="en-US" sz="2400" dirty="0" err="1">
                <a:solidFill>
                  <a:srgbClr val="010066"/>
                </a:solidFill>
              </a:rPr>
              <a:t>HCl</a:t>
            </a:r>
            <a:r>
              <a:rPr lang="en-GB" altLang="en-US" sz="2400" dirty="0">
                <a:solidFill>
                  <a:srgbClr val="010066"/>
                </a:solidFill>
              </a:rPr>
              <a:t> fumes, as well as the </a:t>
            </a:r>
            <a:r>
              <a:rPr lang="en-GB" altLang="en-US" sz="2400" dirty="0" err="1">
                <a:solidFill>
                  <a:srgbClr val="010066"/>
                </a:solidFill>
              </a:rPr>
              <a:t>chloroalkane</a:t>
            </a:r>
            <a:r>
              <a:rPr lang="en-GB" altLang="en-US" sz="2400" dirty="0">
                <a:solidFill>
                  <a:srgbClr val="010066"/>
                </a:solidFill>
              </a:rPr>
              <a:t>.</a:t>
            </a:r>
          </a:p>
        </p:txBody>
      </p:sp>
      <p:sp>
        <p:nvSpPr>
          <p:cNvPr id="1012751" name="Text Box 15"/>
          <p:cNvSpPr txBox="1">
            <a:spLocks noChangeArrowheads="1"/>
          </p:cNvSpPr>
          <p:nvPr/>
        </p:nvSpPr>
        <p:spPr bwMode="auto">
          <a:xfrm>
            <a:off x="2017714" y="5336442"/>
            <a:ext cx="858361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en-GB" altLang="en-US" sz="2400" dirty="0">
                <a:solidFill>
                  <a:srgbClr val="010066"/>
                </a:solidFill>
              </a:rPr>
              <a:t>This reaction can be used as a test for alcohols (the OH group), as well as a method of producing halogenoalkanes.</a:t>
            </a:r>
          </a:p>
        </p:txBody>
      </p:sp>
      <p:grpSp>
        <p:nvGrpSpPr>
          <p:cNvPr id="1012758" name="Group 22"/>
          <p:cNvGrpSpPr>
            <a:grpSpLocks/>
          </p:cNvGrpSpPr>
          <p:nvPr/>
        </p:nvGrpSpPr>
        <p:grpSpPr bwMode="auto">
          <a:xfrm>
            <a:off x="2214876" y="3080445"/>
            <a:ext cx="7351712" cy="519113"/>
            <a:chOff x="565" y="1557"/>
            <a:chExt cx="4631" cy="327"/>
          </a:xfrm>
        </p:grpSpPr>
        <p:sp>
          <p:nvSpPr>
            <p:cNvPr id="1012753" name="AutoShape 17"/>
            <p:cNvSpPr>
              <a:spLocks noChangeArrowheads="1"/>
            </p:cNvSpPr>
            <p:nvPr/>
          </p:nvSpPr>
          <p:spPr bwMode="auto">
            <a:xfrm>
              <a:off x="565" y="1557"/>
              <a:ext cx="4631" cy="327"/>
            </a:xfrm>
            <a:prstGeom prst="roundRect">
              <a:avLst>
                <a:gd name="adj" fmla="val 19681"/>
              </a:avLst>
            </a:prstGeom>
            <a:solidFill>
              <a:srgbClr val="FFFFCC"/>
            </a:solidFill>
            <a:ln w="38100" algn="ctr">
              <a:solidFill>
                <a:srgbClr val="FF66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endParaRPr lang="en-GB" sz="2400">
                <a:solidFill>
                  <a:srgbClr val="010066"/>
                </a:solidFill>
              </a:endParaRPr>
            </a:p>
          </p:txBody>
        </p:sp>
        <p:sp>
          <p:nvSpPr>
            <p:cNvPr id="1012754" name="Rectangle 18"/>
            <p:cNvSpPr>
              <a:spLocks noChangeArrowheads="1"/>
            </p:cNvSpPr>
            <p:nvPr/>
          </p:nvSpPr>
          <p:spPr bwMode="auto">
            <a:xfrm>
              <a:off x="619" y="1577"/>
              <a:ext cx="452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>
                <a:spcBef>
                  <a:spcPct val="50000"/>
                </a:spcBef>
                <a:spcAft>
                  <a:spcPct val="0"/>
                </a:spcAft>
              </a:pPr>
              <a:r>
                <a:rPr lang="en-GB" altLang="en-US" sz="2400" b="1">
                  <a:solidFill>
                    <a:srgbClr val="010066"/>
                  </a:solidFill>
                </a:rPr>
                <a:t>CH</a:t>
              </a:r>
              <a:r>
                <a:rPr lang="en-GB" altLang="en-US" sz="2400" b="1" baseline="-25000">
                  <a:solidFill>
                    <a:srgbClr val="010066"/>
                  </a:solidFill>
                </a:rPr>
                <a:t>3</a:t>
              </a:r>
              <a:r>
                <a:rPr lang="en-GB" altLang="en-US" sz="2400" b="1">
                  <a:solidFill>
                    <a:srgbClr val="010066"/>
                  </a:solidFill>
                </a:rPr>
                <a:t>CH</a:t>
              </a:r>
              <a:r>
                <a:rPr lang="en-GB" altLang="en-US" sz="2400" b="1" baseline="-25000">
                  <a:solidFill>
                    <a:srgbClr val="010066"/>
                  </a:solidFill>
                </a:rPr>
                <a:t>2</a:t>
              </a:r>
              <a:r>
                <a:rPr lang="en-GB" altLang="en-US" sz="2400" b="1">
                  <a:solidFill>
                    <a:srgbClr val="010066"/>
                  </a:solidFill>
                </a:rPr>
                <a:t>OH  +  PCl</a:t>
              </a:r>
              <a:r>
                <a:rPr lang="en-GB" altLang="en-US" sz="2400" b="1" baseline="-25000">
                  <a:solidFill>
                    <a:srgbClr val="010066"/>
                  </a:solidFill>
                </a:rPr>
                <a:t>5</a:t>
              </a:r>
              <a:r>
                <a:rPr lang="en-GB" altLang="en-US" sz="2400" b="1">
                  <a:solidFill>
                    <a:srgbClr val="010066"/>
                  </a:solidFill>
                </a:rPr>
                <a:t>  </a:t>
              </a:r>
              <a:r>
                <a:rPr lang="en-GB" altLang="en-US" sz="2400" b="1">
                  <a:solidFill>
                    <a:srgbClr val="010066"/>
                  </a:solidFill>
                  <a:sym typeface="Symbol" panose="05050102010706020507" pitchFamily="18" charset="2"/>
                </a:rPr>
                <a:t>  CH</a:t>
              </a:r>
              <a:r>
                <a:rPr lang="en-GB" altLang="en-US" sz="2400" b="1" baseline="-25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  <a:r>
                <a:rPr lang="en-GB" altLang="en-US" sz="2400" b="1">
                  <a:solidFill>
                    <a:srgbClr val="010066"/>
                  </a:solidFill>
                  <a:sym typeface="Symbol" panose="05050102010706020507" pitchFamily="18" charset="2"/>
                </a:rPr>
                <a:t>CH</a:t>
              </a:r>
              <a:r>
                <a:rPr lang="en-GB" altLang="en-US" sz="2400" b="1" baseline="-25000">
                  <a:solidFill>
                    <a:srgbClr val="010066"/>
                  </a:solidFill>
                  <a:sym typeface="Symbol" panose="05050102010706020507" pitchFamily="18" charset="2"/>
                </a:rPr>
                <a:t>2</a:t>
              </a:r>
              <a:r>
                <a:rPr lang="en-GB" altLang="en-US" sz="2400" b="1">
                  <a:solidFill>
                    <a:srgbClr val="010066"/>
                  </a:solidFill>
                  <a:sym typeface="Symbol" panose="05050102010706020507" pitchFamily="18" charset="2"/>
                </a:rPr>
                <a:t>Cl  +  POCl</a:t>
              </a:r>
              <a:r>
                <a:rPr lang="en-GB" altLang="en-US" sz="2400" b="1" baseline="-25000">
                  <a:solidFill>
                    <a:srgbClr val="010066"/>
                  </a:solidFill>
                  <a:sym typeface="Symbol" panose="05050102010706020507" pitchFamily="18" charset="2"/>
                </a:rPr>
                <a:t>3</a:t>
              </a:r>
              <a:r>
                <a:rPr lang="en-GB" altLang="en-US" sz="2400" b="1">
                  <a:solidFill>
                    <a:srgbClr val="010066"/>
                  </a:solidFill>
                  <a:sym typeface="Symbol" panose="05050102010706020507" pitchFamily="18" charset="2"/>
                </a:rPr>
                <a:t> + HCl</a:t>
              </a:r>
            </a:p>
          </p:txBody>
        </p:sp>
      </p:grpSp>
      <p:pic>
        <p:nvPicPr>
          <p:cNvPr id="1012757" name="Picture 21" descr="forward_arrow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1089" y="6167439"/>
            <a:ext cx="630237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5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5623171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 can also make </a:t>
            </a:r>
            <a:r>
              <a:rPr lang="en-GB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chloroalkanes</a:t>
            </a:r>
            <a:r>
              <a:rPr lang="en-GB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 reacting alcohols with hydrochloric acid.</a:t>
            </a:r>
          </a:p>
          <a:p>
            <a:pPr marL="0" indent="0">
              <a:buNone/>
            </a:pP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ROH + </a:t>
            </a:r>
            <a:r>
              <a:rPr lang="en-GB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HCl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en-GB" b="1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RCl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+ H</a:t>
            </a:r>
            <a:r>
              <a:rPr lang="en-GB" b="1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b="1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</a:p>
          <a:p>
            <a:pPr marL="0" indent="0" algn="ctr">
              <a:buNone/>
            </a:pPr>
            <a:endParaRPr lang="en-GB" b="1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(CH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COH + </a:t>
            </a:r>
            <a:r>
              <a:rPr lang="en-GB" dirty="0" err="1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HCl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 (CH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)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3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CCl + H</a:t>
            </a:r>
            <a:r>
              <a:rPr lang="en-GB" baseline="-25000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</a:t>
            </a: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O</a:t>
            </a:r>
          </a:p>
          <a:p>
            <a:pPr marL="0" indent="0">
              <a:buNone/>
            </a:pPr>
            <a:endParaRPr lang="en-GB" dirty="0">
              <a:solidFill>
                <a:srgbClr val="00206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 smtClean="0">
                <a:solidFill>
                  <a:srgbClr val="00206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This reaction is fastest with tertiary alcohols and slowest with primary alcohols</a:t>
            </a:r>
            <a:endParaRPr lang="en-GB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1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010066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1071</Words>
  <Application>Microsoft Office PowerPoint</Application>
  <PresentationFormat>Widescreen</PresentationFormat>
  <Paragraphs>203</Paragraphs>
  <Slides>24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Calibri Light</vt:lpstr>
      <vt:lpstr>Symbol</vt:lpstr>
      <vt:lpstr>Tahoma</vt:lpstr>
      <vt:lpstr>Wingdings</vt:lpstr>
      <vt:lpstr>Office Theme</vt:lpstr>
      <vt:lpstr>Default Design</vt:lpstr>
      <vt:lpstr>1_Default Design</vt:lpstr>
      <vt:lpstr>2_Default Design</vt:lpstr>
      <vt:lpstr>3_Default Design</vt:lpstr>
      <vt:lpstr>Alcohols</vt:lpstr>
      <vt:lpstr>PowerPoint Presentation</vt:lpstr>
      <vt:lpstr>Naming Alcohols</vt:lpstr>
      <vt:lpstr>What are alcohols?</vt:lpstr>
      <vt:lpstr>Naming alcohols</vt:lpstr>
      <vt:lpstr>Primary, secondary and tertiary</vt:lpstr>
      <vt:lpstr>PowerPoint Presentation</vt:lpstr>
      <vt:lpstr>Forming chloroalkanes from alcohols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Alcohols</dc:title>
  <dc:creator>Jennifer Scott</dc:creator>
  <cp:lastModifiedBy>Jennifer Scott</cp:lastModifiedBy>
  <cp:revision>16</cp:revision>
  <dcterms:created xsi:type="dcterms:W3CDTF">2017-03-23T21:45:01Z</dcterms:created>
  <dcterms:modified xsi:type="dcterms:W3CDTF">2017-03-24T15:09:26Z</dcterms:modified>
</cp:coreProperties>
</file>