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0" r:id="rId10"/>
    <p:sldId id="267" r:id="rId11"/>
    <p:sldId id="263" r:id="rId12"/>
    <p:sldId id="271" r:id="rId13"/>
    <p:sldId id="272" r:id="rId14"/>
    <p:sldId id="265" r:id="rId15"/>
    <p:sldId id="266" r:id="rId16"/>
    <p:sldId id="274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02E6-B1AA-4A6B-B310-4D157D3F3DFA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6345D-B655-462A-BB3C-F35798AE9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3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Pony = £25</a:t>
            </a:r>
            <a:r>
              <a:rPr lang="en-GB" baseline="0" dirty="0" smtClean="0"/>
              <a:t>              </a:t>
            </a:r>
            <a:r>
              <a:rPr lang="en-GB" baseline="0" dirty="0" err="1" smtClean="0"/>
              <a:t>bullseye</a:t>
            </a:r>
            <a:r>
              <a:rPr lang="en-GB" baseline="0" dirty="0" smtClean="0"/>
              <a:t>= £50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6345D-B655-462A-BB3C-F35798AE92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4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0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3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6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6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0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4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3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1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63FB-5099-4946-BAAA-C342E72F6EC1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75D8-6D72-4312-B756-F43B6F29E5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4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27E63FB-5099-4946-BAAA-C342E72F6EC1}" type="datetimeFigureOut">
              <a:rPr lang="en-GB" smtClean="0"/>
              <a:pPr/>
              <a:t>23/08/2016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51B575D8-6D72-4312-B756-F43B6F29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7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5: Formulae, Equations and Amount of Substance</a:t>
            </a:r>
            <a:br>
              <a:rPr lang="en-GB" dirty="0" smtClean="0"/>
            </a:br>
            <a:r>
              <a:rPr lang="en-GB" dirty="0" smtClean="0"/>
              <a:t>Lesson 1 Moles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5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Avogadro’s constant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pPr marL="609600" indent="-609600"/>
            <a:r>
              <a:rPr lang="en-GB" dirty="0"/>
              <a:t>Modern day chemists know how many </a:t>
            </a:r>
            <a:r>
              <a:rPr lang="en-GB" dirty="0">
                <a:solidFill>
                  <a:srgbClr val="FF0000"/>
                </a:solidFill>
              </a:rPr>
              <a:t>particles </a:t>
            </a:r>
            <a:r>
              <a:rPr lang="en-GB" dirty="0"/>
              <a:t>of a substance are present in one mole:</a:t>
            </a:r>
          </a:p>
          <a:p>
            <a:pPr marL="609600" indent="-609600"/>
            <a:r>
              <a:rPr lang="en-GB" dirty="0" smtClean="0"/>
              <a:t>602,000,000,000,000,000,000,000</a:t>
            </a:r>
            <a:r>
              <a:rPr lang="en-GB" dirty="0"/>
              <a:t>!</a:t>
            </a:r>
          </a:p>
          <a:p>
            <a:pPr marL="609600" indent="-609600"/>
            <a:r>
              <a:rPr lang="en-GB" dirty="0"/>
              <a:t>That’s enough drinks cans to cover the surface of the Earth…..</a:t>
            </a:r>
          </a:p>
          <a:p>
            <a:pPr marL="609600" indent="-609600"/>
            <a:r>
              <a:rPr lang="en-GB" dirty="0"/>
              <a:t>…..300km deep!!!</a:t>
            </a:r>
          </a:p>
          <a:p>
            <a:pPr marL="609600" indent="-609600"/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873457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67224"/>
            <a:ext cx="10515600" cy="5227889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Number of moles = </a:t>
            </a:r>
            <a:r>
              <a:rPr lang="en-GB" b="1" u="sng" dirty="0" smtClean="0"/>
              <a:t>Number of particles you have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                            Number of particles in a mole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You have to specify the chemical species when calculating the amount of substance or number of particles.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example if we have hydrogen what particles do we have?</a:t>
            </a:r>
          </a:p>
          <a:p>
            <a:pPr marL="0" indent="0">
              <a:buNone/>
            </a:pPr>
            <a:r>
              <a:rPr lang="en-GB" dirty="0" smtClean="0"/>
              <a:t>Why is it important?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262" y="5281684"/>
            <a:ext cx="1135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 of hydrogen contains 2 </a:t>
            </a:r>
            <a:r>
              <a:rPr lang="en-GB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H atoms (12.04 x 10</a:t>
            </a:r>
            <a:r>
              <a:rPr lang="en-GB" sz="240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atoms) but only 1 </a:t>
            </a:r>
            <a:r>
              <a:rPr lang="en-GB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H</a:t>
            </a:r>
            <a:r>
              <a:rPr lang="en-GB" sz="2400" baseline="-25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molecules (6.02 x 10</a:t>
            </a:r>
            <a:r>
              <a:rPr lang="en-GB" sz="240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GB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molecules)</a:t>
            </a:r>
            <a:endParaRPr lang="en-GB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Molar Mass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10515600" cy="4876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Molar mass, </a:t>
            </a:r>
            <a:r>
              <a:rPr lang="en-GB" b="1" i="1" dirty="0" smtClean="0"/>
              <a:t>M</a:t>
            </a:r>
            <a:r>
              <a:rPr lang="en-GB" b="1" dirty="0" smtClean="0"/>
              <a:t>,</a:t>
            </a:r>
            <a:r>
              <a:rPr lang="en-GB" dirty="0" smtClean="0"/>
              <a:t> is the mass of one mole of a chemical – the unit is g mol</a:t>
            </a:r>
            <a:r>
              <a:rPr lang="en-GB" baseline="30000" dirty="0" smtClean="0"/>
              <a:t>-1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So it’s the same as the relative molecular mass, M</a:t>
            </a:r>
            <a:r>
              <a:rPr lang="en-GB" baseline="-25000" dirty="0" smtClean="0"/>
              <a:t>r</a:t>
            </a:r>
            <a:r>
              <a:rPr lang="en-GB" dirty="0"/>
              <a:t> </a:t>
            </a:r>
            <a:r>
              <a:rPr lang="en-GB" dirty="0" smtClean="0"/>
              <a:t>, with g mol</a:t>
            </a:r>
            <a:r>
              <a:rPr lang="en-GB" baseline="30000" dirty="0" smtClean="0"/>
              <a:t>-1</a:t>
            </a:r>
            <a:r>
              <a:rPr lang="en-GB" dirty="0" smtClean="0"/>
              <a:t> at the end</a:t>
            </a:r>
          </a:p>
        </p:txBody>
      </p:sp>
    </p:spTree>
    <p:extLst>
      <p:ext uri="{BB962C8B-B14F-4D97-AF65-F5344CB8AC3E}">
        <p14:creationId xmlns:p14="http://schemas.microsoft.com/office/powerpoint/2010/main" val="54738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852382"/>
            <a:ext cx="10885227" cy="154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formula!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9808" y="1600200"/>
            <a:ext cx="10493991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This formula is really important, you will use it all the time in chemistry throughout all the different topics.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Number of moles = </a:t>
            </a:r>
            <a:r>
              <a:rPr lang="en-GB" b="1" u="sng" dirty="0" smtClean="0"/>
              <a:t>mass of substance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                                                  molar mass</a:t>
            </a:r>
          </a:p>
        </p:txBody>
      </p:sp>
    </p:spTree>
    <p:extLst>
      <p:ext uri="{BB962C8B-B14F-4D97-AF65-F5344CB8AC3E}">
        <p14:creationId xmlns:p14="http://schemas.microsoft.com/office/powerpoint/2010/main" val="288695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What mass of substance do we have?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>
                <a:solidFill>
                  <a:srgbClr val="FFFF00"/>
                </a:solidFill>
              </a:rPr>
              <a:t>Mass of substance = number of moles x M</a:t>
            </a:r>
            <a:br>
              <a:rPr lang="en-GB">
                <a:solidFill>
                  <a:srgbClr val="FFFF00"/>
                </a:solidFill>
              </a:rPr>
            </a:br>
            <a:endParaRPr lang="en-GB">
              <a:solidFill>
                <a:srgbClr val="FFFF00"/>
              </a:solidFill>
            </a:endParaRPr>
          </a:p>
          <a:p>
            <a:pPr marL="609600" indent="-609600"/>
            <a:r>
              <a:rPr lang="en-GB" smtClean="0"/>
              <a:t>E.g 2 mols of water = 2 x 18 = 36g  </a:t>
            </a:r>
          </a:p>
          <a:p>
            <a:pPr marL="609600" indent="-609600"/>
            <a:endParaRPr lang="en-GB" smtClean="0"/>
          </a:p>
          <a:p>
            <a:pPr marL="609600" indent="-609600"/>
            <a:r>
              <a:rPr lang="en-GB" smtClean="0"/>
              <a:t>Complete question 1 (page 11)</a:t>
            </a:r>
          </a:p>
        </p:txBody>
      </p:sp>
    </p:spTree>
    <p:extLst>
      <p:ext uri="{BB962C8B-B14F-4D97-AF65-F5344CB8AC3E}">
        <p14:creationId xmlns:p14="http://schemas.microsoft.com/office/powerpoint/2010/main" val="15581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What amount of substance do we have?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GB" smtClean="0"/>
              <a:t>Moles are a measure of the </a:t>
            </a:r>
            <a:r>
              <a:rPr lang="en-GB" smtClean="0">
                <a:solidFill>
                  <a:srgbClr val="FFFF00"/>
                </a:solidFill>
              </a:rPr>
              <a:t>amount of substance.</a:t>
            </a:r>
            <a:endParaRPr lang="en-GB" smtClean="0"/>
          </a:p>
          <a:p>
            <a:pPr marL="609600" indent="-609600"/>
            <a:r>
              <a:rPr lang="en-GB" smtClean="0"/>
              <a:t>Amount of substance = </a:t>
            </a:r>
            <a:r>
              <a:rPr lang="en-GB" u="sng" smtClean="0"/>
              <a:t>mass</a:t>
            </a:r>
            <a:br>
              <a:rPr lang="en-GB" u="sng" smtClean="0"/>
            </a:br>
            <a:r>
              <a:rPr lang="en-GB" smtClean="0"/>
              <a:t>                                         M</a:t>
            </a:r>
          </a:p>
          <a:p>
            <a:pPr marL="609600" indent="-609600"/>
            <a:r>
              <a:rPr lang="en-GB" smtClean="0"/>
              <a:t>E.g 18g of water = </a:t>
            </a:r>
            <a:r>
              <a:rPr lang="en-GB" u="sng" smtClean="0"/>
              <a:t>18</a:t>
            </a:r>
            <a:r>
              <a:rPr lang="en-GB" smtClean="0"/>
              <a:t> = 1 mol</a:t>
            </a:r>
            <a:br>
              <a:rPr lang="en-GB" smtClean="0"/>
            </a:br>
            <a:r>
              <a:rPr lang="en-GB" smtClean="0"/>
              <a:t>                              18</a:t>
            </a:r>
          </a:p>
          <a:p>
            <a:pPr marL="609600" indent="-609600"/>
            <a:r>
              <a:rPr lang="en-GB" smtClean="0"/>
              <a:t>Complete question </a:t>
            </a:r>
            <a:r>
              <a:rPr lang="en-GB" smtClean="0">
                <a:solidFill>
                  <a:srgbClr val="FFFF00"/>
                </a:solidFill>
              </a:rPr>
              <a:t>2</a:t>
            </a:r>
            <a:r>
              <a:rPr lang="en-GB" smtClean="0"/>
              <a:t> on page 11</a:t>
            </a:r>
          </a:p>
        </p:txBody>
      </p:sp>
    </p:spTree>
    <p:extLst>
      <p:ext uri="{BB962C8B-B14F-4D97-AF65-F5344CB8AC3E}">
        <p14:creationId xmlns:p14="http://schemas.microsoft.com/office/powerpoint/2010/main" val="297527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</a:p>
          <a:p>
            <a:endParaRPr lang="en-GB" dirty="0"/>
          </a:p>
          <a:p>
            <a:r>
              <a:rPr lang="en-GB" dirty="0" smtClean="0"/>
              <a:t>Starters for 10 section 1</a:t>
            </a:r>
          </a:p>
          <a:p>
            <a:endParaRPr lang="en-GB" dirty="0"/>
          </a:p>
          <a:p>
            <a:r>
              <a:rPr lang="en-GB" dirty="0" smtClean="0"/>
              <a:t>Past exam questions</a:t>
            </a:r>
          </a:p>
          <a:p>
            <a:r>
              <a:rPr lang="en-GB" dirty="0" smtClean="0"/>
              <a:t>AQA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9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Mass</a:t>
            </a:r>
          </a:p>
          <a:p>
            <a:pPr lvl="1">
              <a:lnSpc>
                <a:spcPct val="90000"/>
              </a:lnSpc>
            </a:pPr>
            <a:r>
              <a:rPr lang="en-GB"/>
              <a:t>Measured in g (SI unit is kg)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Volume</a:t>
            </a:r>
          </a:p>
          <a:p>
            <a:pPr lvl="1">
              <a:lnSpc>
                <a:spcPct val="90000"/>
              </a:lnSpc>
            </a:pPr>
            <a:r>
              <a:rPr lang="en-GB"/>
              <a:t>Measured in cm</a:t>
            </a:r>
            <a:r>
              <a:rPr lang="en-GB" baseline="30000"/>
              <a:t>3 </a:t>
            </a:r>
            <a:r>
              <a:rPr lang="en-GB"/>
              <a:t>or dm</a:t>
            </a:r>
            <a:r>
              <a:rPr lang="en-GB" baseline="30000"/>
              <a:t>3</a:t>
            </a:r>
          </a:p>
          <a:p>
            <a:pPr lvl="1">
              <a:lnSpc>
                <a:spcPct val="90000"/>
              </a:lnSpc>
            </a:pPr>
            <a:r>
              <a:rPr lang="en-GB"/>
              <a:t>(1dm</a:t>
            </a:r>
            <a:r>
              <a:rPr lang="en-GB" baseline="30000"/>
              <a:t>3 </a:t>
            </a:r>
            <a:r>
              <a:rPr lang="en-GB"/>
              <a:t>= 1000cm</a:t>
            </a:r>
            <a:r>
              <a:rPr lang="en-GB" baseline="30000"/>
              <a:t>3 </a:t>
            </a:r>
            <a:r>
              <a:rPr lang="en-GB"/>
              <a:t>= 1 litre)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00"/>
                </a:solidFill>
              </a:rPr>
              <a:t>Amount of substance</a:t>
            </a:r>
          </a:p>
          <a:p>
            <a:pPr lvl="1">
              <a:lnSpc>
                <a:spcPct val="90000"/>
              </a:lnSpc>
            </a:pPr>
            <a:r>
              <a:rPr lang="en-GB"/>
              <a:t>Measured in moles</a:t>
            </a:r>
          </a:p>
          <a:p>
            <a:pPr lvl="1">
              <a:lnSpc>
                <a:spcPct val="90000"/>
              </a:lnSpc>
            </a:pPr>
            <a:r>
              <a:rPr lang="en-GB"/>
              <a:t>Abbreviated to mols</a:t>
            </a:r>
          </a:p>
          <a:p>
            <a:pPr>
              <a:lnSpc>
                <a:spcPct val="90000"/>
              </a:lnSpc>
            </a:pPr>
            <a:r>
              <a:rPr lang="en-GB"/>
              <a:t>These specific terms are used in exam questions, make sure you are answering the right question and use the right units!</a:t>
            </a:r>
          </a:p>
        </p:txBody>
      </p:sp>
    </p:spTree>
    <p:extLst>
      <p:ext uri="{BB962C8B-B14F-4D97-AF65-F5344CB8AC3E}">
        <p14:creationId xmlns:p14="http://schemas.microsoft.com/office/powerpoint/2010/main" val="378641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774825" y="188914"/>
            <a:ext cx="8713788" cy="6480175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b="1" u="sng" dirty="0"/>
              <a:t>Moles</a:t>
            </a:r>
            <a:endParaRPr lang="en-GB" dirty="0"/>
          </a:p>
          <a:p>
            <a:pPr>
              <a:buFont typeface="Arial" panose="020B0604020202020204" pitchFamily="34" charset="0"/>
              <a:buNone/>
            </a:pPr>
            <a:r>
              <a:rPr lang="en-GB" b="1" u="sng" dirty="0">
                <a:latin typeface="Arial" panose="020B0604020202020204" pitchFamily="34" charset="0"/>
              </a:rPr>
              <a:t>Objective: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</a:rPr>
              <a:t>To know about moles and how to calculate the number of moles</a:t>
            </a:r>
          </a:p>
          <a:p>
            <a:pPr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b="1" u="sng" dirty="0"/>
              <a:t>Outcomes:</a:t>
            </a:r>
          </a:p>
          <a:p>
            <a:r>
              <a:rPr lang="en-GB" dirty="0"/>
              <a:t>know that the mole (</a:t>
            </a:r>
            <a:r>
              <a:rPr lang="en-GB" dirty="0" err="1"/>
              <a:t>mol</a:t>
            </a:r>
            <a:r>
              <a:rPr lang="en-GB" dirty="0"/>
              <a:t>) is the unit for amount of a </a:t>
            </a:r>
            <a:r>
              <a:rPr lang="en-GB" dirty="0" smtClean="0"/>
              <a:t>substance</a:t>
            </a:r>
            <a:endParaRPr lang="en-GB" dirty="0"/>
          </a:p>
          <a:p>
            <a:r>
              <a:rPr lang="en-GB" dirty="0" smtClean="0"/>
              <a:t>be </a:t>
            </a:r>
            <a:r>
              <a:rPr lang="en-GB" dirty="0"/>
              <a:t>able to use the Avogadro constant, </a:t>
            </a:r>
            <a:r>
              <a:rPr lang="en-GB" i="1" dirty="0"/>
              <a:t>L</a:t>
            </a:r>
            <a:r>
              <a:rPr lang="en-GB" dirty="0"/>
              <a:t>, (6.02 × 10</a:t>
            </a:r>
            <a:r>
              <a:rPr lang="en-GB" baseline="30000" dirty="0"/>
              <a:t>23 </a:t>
            </a:r>
            <a:r>
              <a:rPr lang="en-GB" dirty="0"/>
              <a:t>mol</a:t>
            </a:r>
            <a:r>
              <a:rPr lang="en-GB" baseline="30000" dirty="0"/>
              <a:t>-1</a:t>
            </a:r>
            <a:r>
              <a:rPr lang="en-GB" dirty="0"/>
              <a:t>) in calculations</a:t>
            </a:r>
          </a:p>
          <a:p>
            <a:r>
              <a:rPr lang="en-GB" dirty="0" smtClean="0"/>
              <a:t>know </a:t>
            </a:r>
            <a:r>
              <a:rPr lang="en-GB" dirty="0"/>
              <a:t>that the molar mass of a substance is the mass per mole of the </a:t>
            </a:r>
            <a:r>
              <a:rPr lang="en-GB" dirty="0" smtClean="0"/>
              <a:t>substance in </a:t>
            </a:r>
            <a:r>
              <a:rPr lang="en-GB" dirty="0"/>
              <a:t>g </a:t>
            </a:r>
            <a:r>
              <a:rPr lang="en-GB" dirty="0" smtClean="0"/>
              <a:t>mol</a:t>
            </a:r>
            <a:r>
              <a:rPr lang="en-GB" baseline="30000" dirty="0" smtClean="0"/>
              <a:t>-1</a:t>
            </a:r>
          </a:p>
          <a:p>
            <a:r>
              <a:rPr lang="en-GB" dirty="0"/>
              <a:t>To be able to use and rearrange the formula: </a:t>
            </a:r>
            <a:br>
              <a:rPr lang="en-GB" dirty="0"/>
            </a:br>
            <a:r>
              <a:rPr lang="en-GB" dirty="0"/>
              <a:t>moles = mass of substance / molecular </a:t>
            </a:r>
            <a:r>
              <a:rPr lang="en-GB" dirty="0" smtClean="0"/>
              <a:t>mass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40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is this a special day special in Chemistry?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October 23 from 6:02 a.m. to 6:02 </a:t>
            </a:r>
            <a:r>
              <a:rPr lang="en-GB" dirty="0" err="1"/>
              <a:t>p.m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6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4" y="0"/>
            <a:ext cx="10515600" cy="31925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Say anything you can about each of the pictures below.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Mole = 602000000000000000000000000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669" y="1332327"/>
            <a:ext cx="4219575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5815"/>
            <a:ext cx="3399152" cy="2472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12" y="3935748"/>
            <a:ext cx="2556650" cy="289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0822" y="3827877"/>
            <a:ext cx="2391177" cy="3081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6881"/>
          <a:stretch/>
        </p:blipFill>
        <p:spPr>
          <a:xfrm>
            <a:off x="0" y="3961370"/>
            <a:ext cx="3311212" cy="289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725" y="3922937"/>
            <a:ext cx="3825234" cy="2922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b="1784"/>
          <a:stretch/>
        </p:blipFill>
        <p:spPr>
          <a:xfrm>
            <a:off x="2022014" y="2283248"/>
            <a:ext cx="5276850" cy="37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074420" y="188914"/>
            <a:ext cx="10355580" cy="6480175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b="1" u="sng" dirty="0"/>
              <a:t>Moles</a:t>
            </a:r>
            <a:endParaRPr lang="en-GB" dirty="0"/>
          </a:p>
          <a:p>
            <a:pPr>
              <a:buFont typeface="Arial" panose="020B0604020202020204" pitchFamily="34" charset="0"/>
              <a:buNone/>
            </a:pPr>
            <a:r>
              <a:rPr lang="en-GB" b="1" u="sng" dirty="0">
                <a:latin typeface="Arial" panose="020B0604020202020204" pitchFamily="34" charset="0"/>
              </a:rPr>
              <a:t>Objective: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</a:rPr>
              <a:t>To know about moles and how to calculate the number of moles</a:t>
            </a:r>
          </a:p>
          <a:p>
            <a:pPr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b="1" u="sng" dirty="0"/>
              <a:t>Outcomes:</a:t>
            </a:r>
          </a:p>
          <a:p>
            <a:r>
              <a:rPr lang="en-GB" dirty="0"/>
              <a:t>know that the mole (</a:t>
            </a:r>
            <a:r>
              <a:rPr lang="en-GB" dirty="0" err="1"/>
              <a:t>mol</a:t>
            </a:r>
            <a:r>
              <a:rPr lang="en-GB" dirty="0"/>
              <a:t>) is the unit for amount of a </a:t>
            </a:r>
            <a:r>
              <a:rPr lang="en-GB" dirty="0" smtClean="0"/>
              <a:t>substance</a:t>
            </a:r>
            <a:endParaRPr lang="en-GB" dirty="0"/>
          </a:p>
          <a:p>
            <a:r>
              <a:rPr lang="en-GB" dirty="0" smtClean="0"/>
              <a:t>be </a:t>
            </a:r>
            <a:r>
              <a:rPr lang="en-GB" dirty="0"/>
              <a:t>able to use the Avogadro constant, </a:t>
            </a:r>
            <a:r>
              <a:rPr lang="en-GB" i="1" dirty="0"/>
              <a:t>L</a:t>
            </a:r>
            <a:r>
              <a:rPr lang="en-GB" dirty="0"/>
              <a:t>, (6.02 × 10</a:t>
            </a:r>
            <a:r>
              <a:rPr lang="en-GB" baseline="30000" dirty="0"/>
              <a:t>23 </a:t>
            </a:r>
            <a:r>
              <a:rPr lang="en-GB" dirty="0"/>
              <a:t>mol</a:t>
            </a:r>
            <a:r>
              <a:rPr lang="en-GB" baseline="30000" dirty="0"/>
              <a:t>-1</a:t>
            </a:r>
            <a:r>
              <a:rPr lang="en-GB" dirty="0"/>
              <a:t>) in calculations</a:t>
            </a:r>
          </a:p>
          <a:p>
            <a:r>
              <a:rPr lang="en-GB" dirty="0" smtClean="0"/>
              <a:t>know </a:t>
            </a:r>
            <a:r>
              <a:rPr lang="en-GB" dirty="0"/>
              <a:t>that the molar mass of a substance is the mass per mole of the </a:t>
            </a:r>
            <a:r>
              <a:rPr lang="en-GB" dirty="0" smtClean="0"/>
              <a:t>substance in </a:t>
            </a:r>
            <a:r>
              <a:rPr lang="en-GB" dirty="0"/>
              <a:t>g </a:t>
            </a:r>
            <a:r>
              <a:rPr lang="en-GB" dirty="0" smtClean="0"/>
              <a:t>mol</a:t>
            </a:r>
            <a:r>
              <a:rPr lang="en-GB" baseline="30000" dirty="0" smtClean="0"/>
              <a:t>-1</a:t>
            </a:r>
          </a:p>
          <a:p>
            <a:r>
              <a:rPr lang="en-GB" dirty="0" smtClean="0"/>
              <a:t>To be able to use and rearrange the formula: </a:t>
            </a:r>
            <a:br>
              <a:rPr lang="en-GB" dirty="0" smtClean="0"/>
            </a:br>
            <a:r>
              <a:rPr lang="en-GB" dirty="0" smtClean="0"/>
              <a:t>moles = mass of substance / molecular mass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0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Formula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05800" cy="4800600"/>
          </a:xfrm>
        </p:spPr>
        <p:txBody>
          <a:bodyPr/>
          <a:lstStyle/>
          <a:p>
            <a:r>
              <a:rPr lang="en-GB" smtClean="0"/>
              <a:t>What does a formula tell us:</a:t>
            </a:r>
            <a:br>
              <a:rPr lang="en-GB" smtClean="0"/>
            </a:br>
            <a:r>
              <a:rPr lang="en-GB" smtClean="0"/>
              <a:t>		</a:t>
            </a:r>
            <a:r>
              <a:rPr lang="en-GB" sz="3600" b="1"/>
              <a:t>H</a:t>
            </a:r>
            <a:r>
              <a:rPr lang="en-GB" sz="3600" b="1" baseline="-25000"/>
              <a:t>2</a:t>
            </a:r>
            <a:r>
              <a:rPr lang="en-GB" sz="3600" b="1"/>
              <a:t>O</a:t>
            </a:r>
            <a:endParaRPr lang="en-GB" smtClean="0"/>
          </a:p>
          <a:p>
            <a:endParaRPr lang="en-GB" smtClean="0"/>
          </a:p>
          <a:p>
            <a:r>
              <a:rPr lang="en-GB" smtClean="0"/>
              <a:t>The number of atoms of each element in the compound.</a:t>
            </a:r>
          </a:p>
          <a:p>
            <a:endParaRPr lang="en-GB" smtClean="0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970520" y="1614488"/>
            <a:ext cx="838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7437120" y="1157288"/>
            <a:ext cx="7620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8656320" y="1233488"/>
            <a:ext cx="7620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362200" y="4495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So water is made up of two hydrogen atoms and one oxygen atom:</a:t>
            </a:r>
          </a:p>
        </p:txBody>
      </p:sp>
    </p:spTree>
    <p:extLst>
      <p:ext uri="{BB962C8B-B14F-4D97-AF65-F5344CB8AC3E}">
        <p14:creationId xmlns:p14="http://schemas.microsoft.com/office/powerpoint/2010/main" val="28344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49942 " pathEditMode="relative" ptsTypes="AA">
                                      <p:cBhvr>
                                        <p:cTn id="2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49942 " pathEditMode="relative" ptsTypes="AA">
                                      <p:cBhvr>
                                        <p:cTn id="29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46821E-6 L 0.05834 0.43283 " pathEditMode="relative" ptsTypes="AA">
                                      <p:cBhvr>
                                        <p:cTn id="3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r>
              <a:rPr lang="en-GB" dirty="0" smtClean="0"/>
              <a:t>The M</a:t>
            </a:r>
            <a:r>
              <a:rPr lang="en-GB" i="1" baseline="-25000" dirty="0" smtClean="0"/>
              <a:t>r </a:t>
            </a:r>
            <a:r>
              <a:rPr lang="en-GB" dirty="0" smtClean="0"/>
              <a:t>of water is 18.</a:t>
            </a:r>
          </a:p>
          <a:p>
            <a:r>
              <a:rPr lang="en-GB" dirty="0" smtClean="0"/>
              <a:t>This is made up of </a:t>
            </a:r>
          </a:p>
          <a:p>
            <a:pPr lvl="1"/>
            <a:r>
              <a:rPr lang="en-GB" dirty="0" smtClean="0"/>
              <a:t>2x H atom weighing 1 each for a total of</a:t>
            </a:r>
            <a:r>
              <a:rPr lang="en-GB" dirty="0" smtClean="0">
                <a:solidFill>
                  <a:srgbClr val="FF0000"/>
                </a:solidFill>
              </a:rPr>
              <a:t> 2</a:t>
            </a:r>
          </a:p>
          <a:p>
            <a:pPr lvl="1"/>
            <a:r>
              <a:rPr lang="en-GB" dirty="0" smtClean="0"/>
              <a:t>1x O atom weighing </a:t>
            </a:r>
            <a:r>
              <a:rPr lang="en-GB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GB" dirty="0" smtClean="0"/>
              <a:t>So in water the ratio of </a:t>
            </a:r>
            <a:r>
              <a:rPr lang="en-GB" dirty="0" err="1" smtClean="0"/>
              <a:t>oxygen:hydrogen</a:t>
            </a:r>
            <a:r>
              <a:rPr lang="en-GB" dirty="0" smtClean="0"/>
              <a:t> is:</a:t>
            </a:r>
          </a:p>
          <a:p>
            <a:pPr>
              <a:buFontTx/>
              <a:buNone/>
            </a:pPr>
            <a:r>
              <a:rPr lang="en-GB" dirty="0" smtClean="0"/>
              <a:t>                 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16:2</a:t>
            </a:r>
          </a:p>
        </p:txBody>
      </p:sp>
    </p:spTree>
    <p:extLst>
      <p:ext uri="{BB962C8B-B14F-4D97-AF65-F5344CB8AC3E}">
        <p14:creationId xmlns:p14="http://schemas.microsoft.com/office/powerpoint/2010/main" val="346955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16:2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marL="609600" indent="-609600"/>
            <a:r>
              <a:rPr lang="en-GB" dirty="0" smtClean="0"/>
              <a:t>This means that a sample of 18g of water is made up of:</a:t>
            </a:r>
          </a:p>
          <a:p>
            <a:pPr marL="609600" indent="-609600">
              <a:buNone/>
            </a:pPr>
            <a:r>
              <a:rPr lang="en-GB" dirty="0" smtClean="0">
                <a:solidFill>
                  <a:srgbClr val="FFFF00"/>
                </a:solidFill>
              </a:rPr>
              <a:t>          </a:t>
            </a:r>
            <a:r>
              <a:rPr lang="en-GB" dirty="0" smtClean="0">
                <a:solidFill>
                  <a:srgbClr val="FF0000"/>
                </a:solidFill>
              </a:rPr>
              <a:t>   16g of oxygen, 2g of hydrogen</a:t>
            </a:r>
          </a:p>
          <a:p>
            <a:pPr marL="609600" indent="-609600"/>
            <a:r>
              <a:rPr lang="en-GB" dirty="0" smtClean="0"/>
              <a:t>A sample of 18 tonnes of water is made up of:</a:t>
            </a:r>
          </a:p>
          <a:p>
            <a:pPr marL="609600" indent="-609600">
              <a:buNone/>
            </a:pPr>
            <a:r>
              <a:rPr lang="en-GB" dirty="0" smtClean="0">
                <a:solidFill>
                  <a:srgbClr val="FF0000"/>
                </a:solidFill>
              </a:rPr>
              <a:t>  16 tonnes of oxygen, 2 tonnes of hydrogen</a:t>
            </a:r>
          </a:p>
          <a:p>
            <a:pPr marL="609600" indent="-609600"/>
            <a:r>
              <a:rPr lang="en-GB" dirty="0" smtClean="0"/>
              <a:t>So 32 kg of water is made up of?</a:t>
            </a:r>
          </a:p>
          <a:p>
            <a:pPr marL="609600" indent="-609600">
              <a:buNone/>
            </a:pPr>
            <a:r>
              <a:rPr lang="en-GB" dirty="0" smtClean="0">
                <a:solidFill>
                  <a:srgbClr val="FFFF00"/>
                </a:solidFill>
              </a:rPr>
              <a:t>         </a:t>
            </a:r>
            <a:r>
              <a:rPr lang="en-GB" dirty="0" smtClean="0">
                <a:solidFill>
                  <a:srgbClr val="FF0000"/>
                </a:solidFill>
              </a:rPr>
              <a:t>32 kg of oxygen, 4 kg of hydrogen.</a:t>
            </a:r>
          </a:p>
        </p:txBody>
      </p:sp>
    </p:spTree>
    <p:extLst>
      <p:ext uri="{BB962C8B-B14F-4D97-AF65-F5344CB8AC3E}">
        <p14:creationId xmlns:p14="http://schemas.microsoft.com/office/powerpoint/2010/main" val="356681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 revision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a typeface="Tahoma" panose="020B0604030504040204" pitchFamily="34" charset="0"/>
                <a:cs typeface="Tahoma" panose="020B0604030504040204" pitchFamily="34" charset="0"/>
              </a:rPr>
              <a:t>Calculate the molecular mass of the </a:t>
            </a:r>
            <a:r>
              <a:rPr lang="en-GB" smtClean="0">
                <a:ea typeface="Tahoma" panose="020B0604030504040204" pitchFamily="34" charset="0"/>
                <a:cs typeface="Tahoma" panose="020B0604030504040204" pitchFamily="34" charset="0"/>
              </a:rPr>
              <a:t>following formula:</a:t>
            </a:r>
            <a:endParaRPr lang="en-GB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780" y="408304"/>
            <a:ext cx="10515600" cy="6152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>
                <a:ea typeface="Tahoma" panose="020B0604030504040204" pitchFamily="34" charset="0"/>
                <a:cs typeface="Tahoma" panose="020B0604030504040204" pitchFamily="34" charset="0"/>
              </a:rPr>
              <a:t>Moles and Amount of </a:t>
            </a:r>
            <a:r>
              <a:rPr lang="en-GB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Substance</a:t>
            </a:r>
          </a:p>
          <a:p>
            <a:endParaRPr lang="en-GB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>
                <a:ea typeface="Tahoma" panose="020B0604030504040204" pitchFamily="34" charset="0"/>
                <a:cs typeface="Tahoma" panose="020B0604030504040204" pitchFamily="34" charset="0"/>
              </a:rPr>
              <a:t>Amount of substance means the number of particles.</a:t>
            </a:r>
          </a:p>
          <a:p>
            <a:r>
              <a:rPr lang="en-GB" dirty="0" smtClean="0">
                <a:ea typeface="Tahoma" panose="020B0604030504040204" pitchFamily="34" charset="0"/>
                <a:cs typeface="Tahoma" panose="020B0604030504040204" pitchFamily="34" charset="0"/>
              </a:rPr>
              <a:t>It is measured using a unit called </a:t>
            </a:r>
            <a:r>
              <a:rPr lang="en-GB" b="1" dirty="0" smtClean="0">
                <a:ea typeface="Tahoma" panose="020B0604030504040204" pitchFamily="34" charset="0"/>
                <a:cs typeface="Tahoma" panose="020B0604030504040204" pitchFamily="34" charset="0"/>
              </a:rPr>
              <a:t>mole (</a:t>
            </a:r>
            <a:r>
              <a:rPr lang="en-GB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GB" b="1" dirty="0" smtClean="0">
                <a:ea typeface="Tahoma" panose="020B0604030504040204" pitchFamily="34" charset="0"/>
                <a:cs typeface="Tahoma" panose="020B0604030504040204" pitchFamily="34" charset="0"/>
              </a:rPr>
              <a:t>), symbol </a:t>
            </a:r>
            <a:r>
              <a:rPr lang="en-GB" b="1" i="1" dirty="0" smtClean="0"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b="1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smtClean="0"/>
              <a:t>The number of particles in </a:t>
            </a:r>
            <a:r>
              <a:rPr lang="en-GB" b="1" dirty="0" smtClean="0"/>
              <a:t>one mole is 6.02 x 10</a:t>
            </a:r>
            <a:r>
              <a:rPr lang="en-GB" b="1" baseline="30000" dirty="0" smtClean="0"/>
              <a:t>23</a:t>
            </a:r>
            <a:endParaRPr lang="en-GB" b="1" dirty="0" smtClean="0"/>
          </a:p>
          <a:p>
            <a:r>
              <a:rPr lang="en-GB" dirty="0" smtClean="0"/>
              <a:t>This is </a:t>
            </a:r>
            <a:r>
              <a:rPr lang="en-GB" b="1" dirty="0" smtClean="0"/>
              <a:t>Avogadro’s constant, symbol </a:t>
            </a:r>
            <a:r>
              <a:rPr lang="en-GB" b="1" i="1" dirty="0" smtClean="0"/>
              <a:t>L</a:t>
            </a:r>
          </a:p>
          <a:p>
            <a:r>
              <a:rPr lang="en-GB" dirty="0" smtClean="0"/>
              <a:t>It has the unit mol</a:t>
            </a:r>
            <a:r>
              <a:rPr lang="en-GB" baseline="30000" dirty="0" smtClean="0"/>
              <a:t>-1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doesn’t matter what the particles are you always have that number.</a:t>
            </a:r>
          </a:p>
          <a:p>
            <a:r>
              <a:rPr lang="en-GB" dirty="0" smtClean="0"/>
              <a:t>It can be atoms, ions, molecules, Lego bricks, cats. Anything at all.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8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731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 Theme</vt:lpstr>
      <vt:lpstr>Topic 5: Formulae, Equations and Amount of Substance Lesson 1 Moles</vt:lpstr>
      <vt:lpstr>PowerPoint Presentation</vt:lpstr>
      <vt:lpstr>PowerPoint Presentation</vt:lpstr>
      <vt:lpstr>PowerPoint Presentation</vt:lpstr>
      <vt:lpstr>Formula</vt:lpstr>
      <vt:lpstr>Water</vt:lpstr>
      <vt:lpstr>16:2</vt:lpstr>
      <vt:lpstr>Formula revision</vt:lpstr>
      <vt:lpstr>PowerPoint Presentation</vt:lpstr>
      <vt:lpstr>Avogadro’s constant</vt:lpstr>
      <vt:lpstr>Moles</vt:lpstr>
      <vt:lpstr>Molar Mass</vt:lpstr>
      <vt:lpstr>Important formula!</vt:lpstr>
      <vt:lpstr>What mass of substance do we have?</vt:lpstr>
      <vt:lpstr>What amount of substance do we have?</vt:lpstr>
      <vt:lpstr>PowerPoint Presentation</vt:lpstr>
      <vt:lpstr>Units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Scott</dc:creator>
  <cp:lastModifiedBy>Jennifer Scott</cp:lastModifiedBy>
  <cp:revision>17</cp:revision>
  <dcterms:created xsi:type="dcterms:W3CDTF">2016-08-22T16:12:34Z</dcterms:created>
  <dcterms:modified xsi:type="dcterms:W3CDTF">2016-08-23T12:12:57Z</dcterms:modified>
</cp:coreProperties>
</file>