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6" r:id="rId3"/>
  </p:sldMasterIdLst>
  <p:notesMasterIdLst>
    <p:notesMasterId r:id="rId9"/>
  </p:notesMasterIdLst>
  <p:sldIdLst>
    <p:sldId id="256" r:id="rId4"/>
    <p:sldId id="258" r:id="rId5"/>
    <p:sldId id="260" r:id="rId6"/>
    <p:sldId id="257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88195-479E-4C9B-8A1E-A529B4382E98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E6B39-AB1B-4A44-8CE7-B436118C5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12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DAC786-53DC-4B0C-A862-C489629D033E}" type="slidenum">
              <a:rPr lang="en-GB" altLang="en-US">
                <a:solidFill>
                  <a:srgbClr val="000000"/>
                </a:solidFill>
              </a:rPr>
              <a:pPr/>
              <a:t>4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altLang="en-US">
                <a:solidFill>
                  <a:srgbClr val="000000"/>
                </a:solidFill>
              </a:rPr>
              <a:t>Boardworks AS Chemistry </a:t>
            </a:r>
          </a:p>
          <a:p>
            <a:r>
              <a:rPr lang="en-GB" altLang="en-US">
                <a:solidFill>
                  <a:srgbClr val="000000"/>
                </a:solidFill>
              </a:rPr>
              <a:t>Bonding and Intermolecular Forces</a:t>
            </a:r>
          </a:p>
        </p:txBody>
      </p:sp>
      <p:sp>
        <p:nvSpPr>
          <p:cNvPr id="102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8945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AA6E-494E-483C-B4B6-980BF76233BC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497EF-CE15-4676-9C02-6EB8125DA9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29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AA6E-494E-483C-B4B6-980BF76233BC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497EF-CE15-4676-9C02-6EB8125DA9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708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AA6E-494E-483C-B4B6-980BF76233BC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497EF-CE15-4676-9C02-6EB8125DA9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777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7677" name="Picture 29" descr="title_slide_bondi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87767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7667" name="Text Box 19"/>
          <p:cNvSpPr txBox="1">
            <a:spLocks noChangeArrowheads="1"/>
          </p:cNvSpPr>
          <p:nvPr userDrawn="1"/>
        </p:nvSpPr>
        <p:spPr bwMode="auto">
          <a:xfrm>
            <a:off x="1195918" y="6654801"/>
            <a:ext cx="87418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fld id="{5CEB84A4-70BC-4FB4-AF6F-3963FDAB6489}" type="slidenum">
              <a:rPr lang="en-GB" altLang="en-US" sz="1000" smtClean="0">
                <a:solidFill>
                  <a:srgbClr val="5B0091"/>
                </a:solidFill>
                <a:cs typeface="Arial" panose="020B0604020202020204" pitchFamily="34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r>
              <a:rPr lang="en-GB" altLang="en-US" sz="1000" smtClean="0">
                <a:solidFill>
                  <a:srgbClr val="5B0091"/>
                </a:solidFill>
                <a:cs typeface="Arial" panose="020B0604020202020204" pitchFamily="34" charset="0"/>
              </a:rPr>
              <a:t> of 43</a:t>
            </a:r>
          </a:p>
        </p:txBody>
      </p:sp>
      <p:sp>
        <p:nvSpPr>
          <p:cNvPr id="667668" name="Text Box 20"/>
          <p:cNvSpPr txBox="1">
            <a:spLocks noChangeArrowheads="1"/>
          </p:cNvSpPr>
          <p:nvPr userDrawn="1"/>
        </p:nvSpPr>
        <p:spPr bwMode="auto">
          <a:xfrm>
            <a:off x="8593667" y="6654801"/>
            <a:ext cx="284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smtClean="0">
                <a:solidFill>
                  <a:srgbClr val="5B0091"/>
                </a:solidFill>
                <a:cs typeface="Arial" panose="020B0604020202020204" pitchFamily="34" charset="0"/>
              </a:rPr>
              <a:t>© Boardworks Ltd 2009</a:t>
            </a:r>
          </a:p>
        </p:txBody>
      </p:sp>
      <p:pic>
        <p:nvPicPr>
          <p:cNvPr id="667669" name="Picture 21" descr="forward_arrow_colour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2785" y="6167439"/>
            <a:ext cx="840316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094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227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0386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920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207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8353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192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697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AA6E-494E-483C-B4B6-980BF76233BC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497EF-CE15-4676-9C02-6EB8125DA9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613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29543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2245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9434" y="53975"/>
            <a:ext cx="2764367" cy="6122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6334" y="53975"/>
            <a:ext cx="8089900" cy="612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3949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96333" y="53975"/>
            <a:ext cx="11057467" cy="6122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437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334" y="53976"/>
            <a:ext cx="9654117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6364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334" y="53976"/>
            <a:ext cx="9654117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825626"/>
            <a:ext cx="5156200" cy="2098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076701"/>
            <a:ext cx="5156200" cy="21002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4467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96334" y="53976"/>
            <a:ext cx="9654117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825626"/>
            <a:ext cx="5156200" cy="2098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825626"/>
            <a:ext cx="5156200" cy="2098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38200" y="4076701"/>
            <a:ext cx="5156200" cy="21002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4076701"/>
            <a:ext cx="5156200" cy="21002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2958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8041-242A-4240-A77A-D0F413A35F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2E46-3817-4A7D-9F90-5064DA54B76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1505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8041-242A-4240-A77A-D0F413A35F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2E46-3817-4A7D-9F90-5064DA54B76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2671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8041-242A-4240-A77A-D0F413A35F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2E46-3817-4A7D-9F90-5064DA54B76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71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AA6E-494E-483C-B4B6-980BF76233BC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497EF-CE15-4676-9C02-6EB8125DA9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8562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8041-242A-4240-A77A-D0F413A35F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2E46-3817-4A7D-9F90-5064DA54B76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2025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8041-242A-4240-A77A-D0F413A35F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2E46-3817-4A7D-9F90-5064DA54B76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52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8041-242A-4240-A77A-D0F413A35F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2E46-3817-4A7D-9F90-5064DA54B76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9978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8041-242A-4240-A77A-D0F413A35F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2E46-3817-4A7D-9F90-5064DA54B76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0601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8041-242A-4240-A77A-D0F413A35F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2E46-3817-4A7D-9F90-5064DA54B76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3718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8041-242A-4240-A77A-D0F413A35F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2E46-3817-4A7D-9F90-5064DA54B76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484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8041-242A-4240-A77A-D0F413A35F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2E46-3817-4A7D-9F90-5064DA54B76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2906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8041-242A-4240-A77A-D0F413A35F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2E46-3817-4A7D-9F90-5064DA54B76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0826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334" y="53976"/>
            <a:ext cx="9654117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836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96333" y="53975"/>
            <a:ext cx="11286067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519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AA6E-494E-483C-B4B6-980BF76233BC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497EF-CE15-4676-9C02-6EB8125DA9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61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AA6E-494E-483C-B4B6-980BF76233BC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497EF-CE15-4676-9C02-6EB8125DA9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111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AA6E-494E-483C-B4B6-980BF76233BC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497EF-CE15-4676-9C02-6EB8125DA9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67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AA6E-494E-483C-B4B6-980BF76233BC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497EF-CE15-4676-9C02-6EB8125DA9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24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AA6E-494E-483C-B4B6-980BF76233BC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497EF-CE15-4676-9C02-6EB8125DA9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068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AA6E-494E-483C-B4B6-980BF76233BC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497EF-CE15-4676-9C02-6EB8125DA9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909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4AA6E-494E-483C-B4B6-980BF76233BC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497EF-CE15-4676-9C02-6EB8125DA9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52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6" name="Picture 62" descr="slide bground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87767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2" name="Text Box 48"/>
          <p:cNvSpPr txBox="1">
            <a:spLocks noChangeArrowheads="1"/>
          </p:cNvSpPr>
          <p:nvPr userDrawn="1"/>
        </p:nvSpPr>
        <p:spPr bwMode="auto">
          <a:xfrm>
            <a:off x="1195918" y="6654801"/>
            <a:ext cx="87418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fld id="{11EAB7D6-592A-4F38-BD12-047D228B6943}" type="slidenum">
              <a:rPr lang="en-GB" altLang="en-US" sz="1000" smtClean="0">
                <a:solidFill>
                  <a:srgbClr val="5B0091"/>
                </a:solidFill>
                <a:cs typeface="Arial" panose="020B0604020202020204" pitchFamily="34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r>
              <a:rPr lang="en-GB" altLang="en-US" sz="1000" smtClean="0">
                <a:solidFill>
                  <a:srgbClr val="5B0091"/>
                </a:solidFill>
                <a:cs typeface="Arial" panose="020B0604020202020204" pitchFamily="34" charset="0"/>
              </a:rPr>
              <a:t> of 43</a:t>
            </a:r>
          </a:p>
        </p:txBody>
      </p:sp>
      <p:sp>
        <p:nvSpPr>
          <p:cNvPr id="1073" name="Text Box 49"/>
          <p:cNvSpPr txBox="1">
            <a:spLocks noChangeArrowheads="1"/>
          </p:cNvSpPr>
          <p:nvPr userDrawn="1"/>
        </p:nvSpPr>
        <p:spPr bwMode="auto">
          <a:xfrm>
            <a:off x="8593667" y="6654801"/>
            <a:ext cx="284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smtClean="0">
                <a:solidFill>
                  <a:srgbClr val="5B0091"/>
                </a:solidFill>
                <a:cs typeface="Arial" panose="020B0604020202020204" pitchFamily="34" charset="0"/>
              </a:rPr>
              <a:t>© Boardworks Ltd 2009</a:t>
            </a:r>
          </a:p>
        </p:txBody>
      </p:sp>
      <p:pic>
        <p:nvPicPr>
          <p:cNvPr id="1074" name="Picture 50" descr="back_arrow_trans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4" y="6167439"/>
            <a:ext cx="840317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7" name="Rectangle 53"/>
          <p:cNvSpPr>
            <a:spLocks noGrp="1" noChangeArrowheads="1"/>
          </p:cNvSpPr>
          <p:nvPr>
            <p:ph type="title"/>
          </p:nvPr>
        </p:nvSpPr>
        <p:spPr bwMode="auto">
          <a:xfrm>
            <a:off x="296334" y="53976"/>
            <a:ext cx="965411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pic>
        <p:nvPicPr>
          <p:cNvPr id="1084" name="Picture 60" descr="forward_arrow_grey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2785" y="6167439"/>
            <a:ext cx="840316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43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rgbClr val="FF66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B8041-242A-4240-A77A-D0F413A35F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02E46-3817-4A7D-9F90-5064DA54B76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747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boiling points of alkanes and alcohols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991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96333" y="53975"/>
            <a:ext cx="11286067" cy="65859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b="1" dirty="0"/>
              <a:t>Boiling points</a:t>
            </a:r>
          </a:p>
          <a:p>
            <a:pPr marL="0" indent="0">
              <a:buNone/>
            </a:pPr>
            <a:r>
              <a:rPr lang="en-GB" sz="2600" dirty="0"/>
              <a:t>Ethane = - </a:t>
            </a:r>
            <a:r>
              <a:rPr lang="en-GB" sz="2600" dirty="0" smtClean="0"/>
              <a:t>82</a:t>
            </a:r>
            <a:r>
              <a:rPr lang="en-GB" sz="2600" baseline="30000" dirty="0" smtClean="0"/>
              <a:t>o</a:t>
            </a:r>
            <a:r>
              <a:rPr lang="en-GB" sz="2600" dirty="0" smtClean="0"/>
              <a:t>C</a:t>
            </a:r>
            <a:endParaRPr lang="en-GB" sz="2600" dirty="0"/>
          </a:p>
          <a:p>
            <a:pPr marL="0" indent="0">
              <a:buNone/>
            </a:pPr>
            <a:r>
              <a:rPr lang="en-GB" sz="2600" dirty="0"/>
              <a:t>Ethanol = 78</a:t>
            </a:r>
            <a:r>
              <a:rPr lang="en-GB" sz="2600" baseline="30000" dirty="0"/>
              <a:t>o</a:t>
            </a:r>
            <a:r>
              <a:rPr lang="en-GB" sz="2600" dirty="0"/>
              <a:t>C</a:t>
            </a:r>
          </a:p>
          <a:p>
            <a:pPr marL="0" indent="0">
              <a:buNone/>
            </a:pPr>
            <a:r>
              <a:rPr lang="en-GB" sz="2600" dirty="0"/>
              <a:t>Propane = -42</a:t>
            </a:r>
            <a:r>
              <a:rPr lang="en-GB" sz="2600" baseline="30000" dirty="0"/>
              <a:t>o</a:t>
            </a:r>
            <a:r>
              <a:rPr lang="en-GB" sz="2600" dirty="0"/>
              <a:t>C</a:t>
            </a:r>
          </a:p>
          <a:p>
            <a:pPr marL="0" indent="0">
              <a:buNone/>
            </a:pPr>
            <a:r>
              <a:rPr lang="en-GB" sz="2600" dirty="0" smtClean="0"/>
              <a:t>Propanol </a:t>
            </a:r>
            <a:r>
              <a:rPr lang="en-GB" sz="2600" dirty="0"/>
              <a:t>= 97</a:t>
            </a:r>
            <a:r>
              <a:rPr lang="en-GB" sz="2600" baseline="30000" dirty="0"/>
              <a:t>o</a:t>
            </a:r>
            <a:r>
              <a:rPr lang="en-GB" sz="2600" dirty="0"/>
              <a:t>C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/>
              <a:t>What do you notice?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/>
              <a:t>Can you explain why?</a:t>
            </a:r>
          </a:p>
          <a:p>
            <a:pPr marL="0" indent="0">
              <a:buNone/>
            </a:pPr>
            <a:r>
              <a:rPr lang="en-GB" sz="2600" dirty="0">
                <a:solidFill>
                  <a:srgbClr val="FF0000"/>
                </a:solidFill>
              </a:rPr>
              <a:t>Alcohols can form hydrogen bonds as they do have a polar O-H bond. This means that they have higher boiling points than their </a:t>
            </a:r>
            <a:r>
              <a:rPr lang="en-GB" sz="2600" dirty="0" smtClean="0">
                <a:solidFill>
                  <a:srgbClr val="FF0000"/>
                </a:solidFill>
              </a:rPr>
              <a:t>equivalent alkanes (which </a:t>
            </a:r>
            <a:r>
              <a:rPr lang="en-GB" sz="2600" dirty="0">
                <a:solidFill>
                  <a:srgbClr val="FF0000"/>
                </a:solidFill>
              </a:rPr>
              <a:t>don’t form hydrogen bonds). </a:t>
            </a:r>
            <a:endParaRPr lang="en-GB" sz="2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600" dirty="0" smtClean="0">
                <a:solidFill>
                  <a:srgbClr val="FF0000"/>
                </a:solidFill>
              </a:rPr>
              <a:t>The hydrogen bonding explains the </a:t>
            </a:r>
            <a:r>
              <a:rPr lang="en-GB" sz="2600" dirty="0">
                <a:solidFill>
                  <a:srgbClr val="FF0000"/>
                </a:solidFill>
              </a:rPr>
              <a:t>relatively low volatility (higher boiling temperatures) of alcohols compared to alkanes with a similar number of </a:t>
            </a:r>
            <a:r>
              <a:rPr lang="en-GB" sz="2600" dirty="0" smtClean="0">
                <a:solidFill>
                  <a:srgbClr val="FF0000"/>
                </a:solidFill>
              </a:rPr>
              <a:t>electrons.</a:t>
            </a:r>
            <a:endParaRPr lang="en-GB" sz="2600" dirty="0">
              <a:solidFill>
                <a:srgbClr val="FF0000"/>
              </a:solidFill>
            </a:endParaRPr>
          </a:p>
        </p:txBody>
      </p:sp>
      <p:pic>
        <p:nvPicPr>
          <p:cNvPr id="3" name="Picture 14" descr="propan-1-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3586" y="453266"/>
            <a:ext cx="3055938" cy="182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247031" y="347730"/>
            <a:ext cx="785611" cy="566670"/>
          </a:xfrm>
          <a:prstGeom prst="rect">
            <a:avLst/>
          </a:prstGeom>
          <a:noFill/>
          <a:ln w="793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7959144" y="631065"/>
            <a:ext cx="1287887" cy="28333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31988" y="631065"/>
            <a:ext cx="1727156" cy="1200329"/>
          </a:xfrm>
          <a:prstGeom prst="rect">
            <a:avLst/>
          </a:prstGeom>
          <a:noFill/>
          <a:ln w="4445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Alcohols contain an O-H group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9512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96333" y="53975"/>
            <a:ext cx="11286067" cy="65859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600" dirty="0" smtClean="0"/>
              <a:t>Alcohols </a:t>
            </a:r>
            <a:r>
              <a:rPr lang="en-GB" sz="2600" dirty="0"/>
              <a:t>can form hydrogen bonds as they do have a polar O-H bond. This means that they have higher boiling points than their </a:t>
            </a:r>
            <a:r>
              <a:rPr lang="en-GB" sz="2600" dirty="0" smtClean="0"/>
              <a:t>equivalent alkanes (which </a:t>
            </a:r>
            <a:r>
              <a:rPr lang="en-GB" sz="2600" dirty="0"/>
              <a:t>don’t form hydrogen bonds). </a:t>
            </a: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/>
              <a:t>The hydrogen bonding explains the </a:t>
            </a:r>
            <a:r>
              <a:rPr lang="en-GB" sz="2600" dirty="0"/>
              <a:t>relatively low volatility (higher boiling temperatures) of alcohols compared to alkanes with a similar number of </a:t>
            </a:r>
            <a:r>
              <a:rPr lang="en-GB" sz="2600" dirty="0" smtClean="0"/>
              <a:t>electrons.</a:t>
            </a:r>
            <a:endParaRPr lang="en-GB" sz="2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9428" y="53975"/>
            <a:ext cx="6619875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67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93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/>
              <a:t>Strength of van der Waals forces</a:t>
            </a:r>
          </a:p>
        </p:txBody>
      </p:sp>
      <p:sp>
        <p:nvSpPr>
          <p:cNvPr id="1020931" name="Text Box 3"/>
          <p:cNvSpPr txBox="1">
            <a:spLocks noChangeArrowheads="1"/>
          </p:cNvSpPr>
          <p:nvPr/>
        </p:nvSpPr>
        <p:spPr bwMode="auto">
          <a:xfrm>
            <a:off x="2089150" y="4975226"/>
            <a:ext cx="85788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>
                <a:solidFill>
                  <a:srgbClr val="010066"/>
                </a:solidFill>
              </a:rPr>
              <a:t>Straight chain alkanes can pack closer together than branched alkanes, creating more points of contact between molecules. This results in stronger van der Waals forces.   </a:t>
            </a:r>
          </a:p>
        </p:txBody>
      </p:sp>
      <p:sp>
        <p:nvSpPr>
          <p:cNvPr id="1020932" name="Text Box 4"/>
          <p:cNvSpPr txBox="1">
            <a:spLocks noChangeArrowheads="1"/>
          </p:cNvSpPr>
          <p:nvPr/>
        </p:nvSpPr>
        <p:spPr bwMode="auto">
          <a:xfrm>
            <a:off x="2511132" y="3786189"/>
            <a:ext cx="314701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>
                <a:solidFill>
                  <a:srgbClr val="FF6600"/>
                </a:solidFill>
              </a:rPr>
              <a:t>butane (C</a:t>
            </a:r>
            <a:r>
              <a:rPr lang="en-GB" altLang="en-US" sz="2400" b="1" baseline="-25000">
                <a:solidFill>
                  <a:srgbClr val="FF6600"/>
                </a:solidFill>
              </a:rPr>
              <a:t>4</a:t>
            </a:r>
            <a:r>
              <a:rPr lang="en-GB" altLang="en-US" sz="2400" b="1">
                <a:solidFill>
                  <a:srgbClr val="FF6600"/>
                </a:solidFill>
              </a:rPr>
              <a:t>H</a:t>
            </a:r>
            <a:r>
              <a:rPr lang="en-GB" altLang="en-US" sz="2400" b="1" baseline="-25000">
                <a:solidFill>
                  <a:srgbClr val="FF6600"/>
                </a:solidFill>
              </a:rPr>
              <a:t>10</a:t>
            </a:r>
            <a:r>
              <a:rPr lang="en-GB" altLang="en-US" sz="2400" b="1">
                <a:solidFill>
                  <a:srgbClr val="FF6600"/>
                </a:solidFill>
              </a:rPr>
              <a:t>)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>
                <a:solidFill>
                  <a:srgbClr val="FF6600"/>
                </a:solidFill>
              </a:rPr>
              <a:t>boiling point = 272</a:t>
            </a:r>
            <a:r>
              <a:rPr lang="en-GB" altLang="en-US" sz="1000" b="1">
                <a:solidFill>
                  <a:srgbClr val="FF6600"/>
                </a:solidFill>
              </a:rPr>
              <a:t> </a:t>
            </a:r>
            <a:r>
              <a:rPr lang="en-GB" altLang="en-US" sz="2400" b="1">
                <a:solidFill>
                  <a:srgbClr val="FF6600"/>
                </a:solidFill>
              </a:rPr>
              <a:t>K</a:t>
            </a:r>
          </a:p>
        </p:txBody>
      </p:sp>
      <p:sp>
        <p:nvSpPr>
          <p:cNvPr id="1020933" name="Text Box 5"/>
          <p:cNvSpPr txBox="1">
            <a:spLocks noChangeArrowheads="1"/>
          </p:cNvSpPr>
          <p:nvPr/>
        </p:nvSpPr>
        <p:spPr bwMode="auto">
          <a:xfrm>
            <a:off x="6392867" y="3802064"/>
            <a:ext cx="374173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>
                <a:solidFill>
                  <a:srgbClr val="FF6600"/>
                </a:solidFill>
              </a:rPr>
              <a:t>2-methylpropane (C</a:t>
            </a:r>
            <a:r>
              <a:rPr lang="en-GB" altLang="en-US" sz="2400" b="1" baseline="-25000">
                <a:solidFill>
                  <a:srgbClr val="FF6600"/>
                </a:solidFill>
              </a:rPr>
              <a:t>4</a:t>
            </a:r>
            <a:r>
              <a:rPr lang="en-GB" altLang="en-US" sz="2400" b="1">
                <a:solidFill>
                  <a:srgbClr val="FF6600"/>
                </a:solidFill>
              </a:rPr>
              <a:t>H</a:t>
            </a:r>
            <a:r>
              <a:rPr lang="en-GB" altLang="en-US" sz="2400" b="1" baseline="-25000">
                <a:solidFill>
                  <a:srgbClr val="FF6600"/>
                </a:solidFill>
              </a:rPr>
              <a:t>10</a:t>
            </a:r>
            <a:r>
              <a:rPr lang="en-GB" altLang="en-US" sz="2400" b="1">
                <a:solidFill>
                  <a:srgbClr val="FF6600"/>
                </a:solidFill>
              </a:rPr>
              <a:t>)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>
                <a:solidFill>
                  <a:srgbClr val="FF6600"/>
                </a:solidFill>
              </a:rPr>
              <a:t> boiling point = 261</a:t>
            </a:r>
            <a:r>
              <a:rPr lang="en-GB" altLang="en-US" sz="1000" b="1">
                <a:solidFill>
                  <a:srgbClr val="FF6600"/>
                </a:solidFill>
              </a:rPr>
              <a:t> </a:t>
            </a:r>
            <a:r>
              <a:rPr lang="en-GB" altLang="en-US" sz="2400" b="1">
                <a:solidFill>
                  <a:srgbClr val="FF6600"/>
                </a:solidFill>
              </a:rPr>
              <a:t>K</a:t>
            </a:r>
          </a:p>
        </p:txBody>
      </p:sp>
      <p:sp>
        <p:nvSpPr>
          <p:cNvPr id="1020934" name="Text Box 6"/>
          <p:cNvSpPr txBox="1">
            <a:spLocks noChangeArrowheads="1"/>
          </p:cNvSpPr>
          <p:nvPr/>
        </p:nvSpPr>
        <p:spPr bwMode="auto">
          <a:xfrm>
            <a:off x="2090738" y="744539"/>
            <a:ext cx="81518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>
                <a:solidFill>
                  <a:srgbClr val="010066"/>
                </a:solidFill>
              </a:rPr>
              <a:t>The points of contact between molecules also affects the strength of van der Waals forces.  </a:t>
            </a:r>
          </a:p>
        </p:txBody>
      </p:sp>
      <p:pic>
        <p:nvPicPr>
          <p:cNvPr id="1020937" name="Picture 9" descr="forward_arrow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1089" y="6167439"/>
            <a:ext cx="630237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0938" name="Picture 10" descr="buta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676" y="2008189"/>
            <a:ext cx="3719513" cy="162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0939" name="Picture 11" descr="methylpro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526" y="1460501"/>
            <a:ext cx="2792413" cy="216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96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0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0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0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0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20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20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0931" grpId="0"/>
      <p:bldP spid="1020932" grpId="0"/>
      <p:bldP spid="10209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96333" y="53975"/>
            <a:ext cx="11286067" cy="6585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 smtClean="0"/>
              <a:t>Use the data to draw graphs to see how branching effects the boiling points of alkanes.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 smtClean="0"/>
              <a:t>What do you notice?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 smtClean="0"/>
              <a:t>Can you explain </a:t>
            </a:r>
            <a:r>
              <a:rPr lang="en-GB" sz="2600" smtClean="0"/>
              <a:t>your observations?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5086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CC99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rgbClr val="FFCC99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-25000" smtClean="0">
            <a:ln>
              <a:noFill/>
            </a:ln>
            <a:solidFill>
              <a:srgbClr val="010066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CC99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rgbClr val="FFCC99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-25000" smtClean="0">
            <a:ln>
              <a:noFill/>
            </a:ln>
            <a:solidFill>
              <a:srgbClr val="010066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sson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259</Words>
  <Application>Microsoft Office PowerPoint</Application>
  <PresentationFormat>Widescreen</PresentationFormat>
  <Paragraphs>37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Office Theme</vt:lpstr>
      <vt:lpstr>Default Design</vt:lpstr>
      <vt:lpstr>1_Office Theme</vt:lpstr>
      <vt:lpstr>The boiling points of alkanes and alcohols</vt:lpstr>
      <vt:lpstr>PowerPoint Presentation</vt:lpstr>
      <vt:lpstr>PowerPoint Presentation</vt:lpstr>
      <vt:lpstr>Strength of van der Waals forces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branching in alkanes effects boiling points</dc:title>
  <dc:creator>Jennifer Scott</dc:creator>
  <cp:lastModifiedBy>Jennifer Tapp</cp:lastModifiedBy>
  <cp:revision>5</cp:revision>
  <dcterms:created xsi:type="dcterms:W3CDTF">2016-11-16T11:42:46Z</dcterms:created>
  <dcterms:modified xsi:type="dcterms:W3CDTF">2017-10-19T20:42:29Z</dcterms:modified>
</cp:coreProperties>
</file>