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69" r:id="rId2"/>
    <p:sldId id="452" r:id="rId3"/>
    <p:sldId id="455" r:id="rId4"/>
    <p:sldId id="456" r:id="rId5"/>
    <p:sldId id="463" r:id="rId6"/>
    <p:sldId id="464" r:id="rId7"/>
    <p:sldId id="472" r:id="rId8"/>
    <p:sldId id="470" r:id="rId9"/>
    <p:sldId id="473" r:id="rId10"/>
    <p:sldId id="481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71" r:id="rId19"/>
    <p:sldId id="458" r:id="rId2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08/04/2018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08/04/2018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Start to build</a:t>
            </a:r>
            <a:r>
              <a:rPr lang="en-GB" baseline="0" dirty="0"/>
              <a:t> up drawing  Zn/Cu of </a:t>
            </a:r>
            <a:r>
              <a:rPr lang="en-GB" baseline="0" dirty="0" err="1"/>
              <a:t>elecrochemical</a:t>
            </a:r>
            <a:r>
              <a:rPr lang="en-GB" baseline="0" dirty="0"/>
              <a:t> cell</a:t>
            </a:r>
          </a:p>
          <a:p>
            <a:r>
              <a:rPr lang="en-GB" baseline="0" dirty="0"/>
              <a:t>Salt bridge – allows ions to flow and balances out the charges</a:t>
            </a:r>
          </a:p>
          <a:p>
            <a:r>
              <a:rPr lang="en-GB" dirty="0"/>
              <a:t>e-</a:t>
            </a:r>
            <a:r>
              <a:rPr lang="en-GB" baseline="0" dirty="0"/>
              <a:t> flow through the wire from the more reactive to the less reactive metal</a:t>
            </a:r>
          </a:p>
          <a:p>
            <a:r>
              <a:rPr lang="en-GB" baseline="0" dirty="0"/>
              <a:t>A high-resistance voltmeter shows the voltage between the 2 half cells. Cell potential=cell EMF=</a:t>
            </a:r>
            <a:r>
              <a:rPr lang="en-GB" baseline="0" dirty="0" err="1"/>
              <a:t>Ecell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9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</a:t>
            </a:r>
            <a:r>
              <a:rPr lang="en-GB" dirty="0"/>
              <a:t>Zn and Cu electrochemical cell</a:t>
            </a:r>
          </a:p>
          <a:p>
            <a:r>
              <a:rPr lang="en-GB" dirty="0"/>
              <a:t>Zn loses e- more easily than</a:t>
            </a:r>
            <a:r>
              <a:rPr lang="en-GB" baseline="0" dirty="0"/>
              <a:t> copper</a:t>
            </a:r>
          </a:p>
          <a:p>
            <a:r>
              <a:rPr lang="en-GB" baseline="0" dirty="0"/>
              <a:t>Zn ox to Zn 2+</a:t>
            </a:r>
          </a:p>
          <a:p>
            <a:r>
              <a:rPr lang="en-GB" baseline="0" dirty="0"/>
              <a:t>Releases e- into external circuit</a:t>
            </a:r>
          </a:p>
          <a:p>
            <a:r>
              <a:rPr lang="en-GB" baseline="0" dirty="0"/>
              <a:t>In the other half cell, the same of electrons are taken from the external circuit</a:t>
            </a:r>
          </a:p>
          <a:p>
            <a:r>
              <a:rPr lang="en-GB" baseline="0" dirty="0"/>
              <a:t>Cu 2+ ions reduced to copper</a:t>
            </a:r>
            <a:endParaRPr lang="en-GB" dirty="0"/>
          </a:p>
          <a:p>
            <a:endParaRPr lang="en-GB" dirty="0"/>
          </a:p>
          <a:p>
            <a:r>
              <a:rPr lang="en-GB" dirty="0"/>
              <a:t>Teacher demo</a:t>
            </a:r>
            <a:r>
              <a:rPr lang="en-GB" baseline="0" dirty="0"/>
              <a:t> of this reaction.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Zn (ox), Cu2+ (red)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 err="1"/>
              <a:t>Sufate</a:t>
            </a:r>
            <a:r>
              <a:rPr lang="en-GB" baseline="0" dirty="0"/>
              <a:t> ions are spectator ions and do not take part in the reaction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Zn reducing agent – they donate e-.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Cu2+ oxidising agent – they accept e-.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Nothing will happen if you attempt the reverse reaction. Copper is not sufficiently powerful reducing agent to reduce the Zn2+ to Zn.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2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simple</a:t>
            </a:r>
            <a:r>
              <a:rPr lang="en-GB" baseline="0" dirty="0"/>
              <a:t> zinc half-cell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1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this</a:t>
            </a:r>
            <a:r>
              <a:rPr lang="en-GB" baseline="0" dirty="0"/>
              <a:t> electrochemical cell, e- flow in the external circuit from left to right, giving a pd of +1.103V</a:t>
            </a:r>
          </a:p>
          <a:p>
            <a:r>
              <a:rPr lang="en-GB" baseline="0" dirty="0"/>
              <a:t>Overall: [Zn2+] increases and Cu is deposited. Just as in the </a:t>
            </a:r>
            <a:r>
              <a:rPr lang="en-GB" baseline="0" dirty="0" err="1"/>
              <a:t>redox</a:t>
            </a:r>
            <a:r>
              <a:rPr lang="en-GB" baseline="0" dirty="0"/>
              <a:t> equation reaction at the start.</a:t>
            </a:r>
          </a:p>
          <a:p>
            <a:r>
              <a:rPr lang="en-GB" baseline="0" dirty="0"/>
              <a:t>BUT copper is deposited on the Cu electrode, not on Zn.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9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REDCAT = reduction at the cathode</a:t>
            </a:r>
          </a:p>
          <a:p>
            <a:r>
              <a:rPr lang="en-GB" dirty="0"/>
              <a:t>“reduction</a:t>
            </a:r>
            <a:r>
              <a:rPr lang="en-GB" baseline="0" dirty="0"/>
              <a:t> on the right”</a:t>
            </a:r>
          </a:p>
          <a:p>
            <a:r>
              <a:rPr lang="en-GB" baseline="0" dirty="0"/>
              <a:t>“lowest on the left”</a:t>
            </a: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particular area of difficulty is assigning the electrodes in an electrochemical cell, as the definition of anode and cathode seems to conflict with that learned at GCSE in electrolysis.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GCSE students will have been taught that the cathode is negative, yet in an electrochemical cell the cathode is positive.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problem arises because at GCSE the electrodes have been assigned based on polarity, and this is a fundamental mistake.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electrodes in </a:t>
            </a:r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 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electrochemical process are correctly assigned based on </a:t>
            </a:r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not </a:t>
            </a:r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polarity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if we define the anode as the electrode where oxidation takes place, and the cathode as being where reduction takes place, the conflict disappears.</a:t>
            </a:r>
            <a:endParaRPr lang="en-GB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incorrect approach to assigning anode and cathode based on polarity is unfortunately very common in text books and other otherwise reliable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52BC8-1B0D-42E0-865D-3D83649ACA6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3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in state symbols</a:t>
            </a:r>
          </a:p>
          <a:p>
            <a:r>
              <a:rPr lang="en-GB" dirty="0" smtClean="0"/>
              <a:t>What would</a:t>
            </a:r>
            <a:r>
              <a:rPr lang="en-GB" baseline="0" dirty="0" smtClean="0"/>
              <a:t> happen if we tried to do the REVERSE? What would </a:t>
            </a:r>
            <a:r>
              <a:rPr lang="en-GB" baseline="0" dirty="0" err="1" smtClean="0"/>
              <a:t>Ecell</a:t>
            </a:r>
            <a:r>
              <a:rPr lang="en-GB" baseline="0" dirty="0" smtClean="0"/>
              <a:t> be? Would this be feasible?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8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B26B-1EA3-4199-8CE7-3592A28D6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DFE4-3588-436B-AF52-C93B231AA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different metals</a:t>
            </a:r>
          </a:p>
          <a:p>
            <a:r>
              <a:rPr lang="en-GB" dirty="0"/>
              <a:t>Dipped in salt solutions of their own ions</a:t>
            </a:r>
          </a:p>
          <a:p>
            <a:r>
              <a:rPr lang="en-GB" dirty="0"/>
              <a:t>Connected by a wire (external circuit)</a:t>
            </a:r>
          </a:p>
          <a:p>
            <a:r>
              <a:rPr lang="en-GB" dirty="0"/>
              <a:t>Salt bridge</a:t>
            </a:r>
          </a:p>
          <a:p>
            <a:r>
              <a:rPr lang="en-GB" dirty="0"/>
              <a:t>High-resistance volt meter</a:t>
            </a:r>
          </a:p>
          <a:p>
            <a:endParaRPr lang="en-GB" dirty="0"/>
          </a:p>
          <a:p>
            <a:r>
              <a:rPr lang="en-GB" dirty="0"/>
              <a:t>E.g., Zinc/copper electrochemical cell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Electrochemical Cell?</a:t>
            </a:r>
          </a:p>
        </p:txBody>
      </p:sp>
      <p:sp>
        <p:nvSpPr>
          <p:cNvPr id="4" name="Rectangle 3"/>
          <p:cNvSpPr/>
          <p:nvPr/>
        </p:nvSpPr>
        <p:spPr>
          <a:xfrm rot="480000">
            <a:off x="5286348" y="357166"/>
            <a:ext cx="3857652" cy="2643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2400" b="1" dirty="0">
                <a:solidFill>
                  <a:schemeClr val="tx1"/>
                </a:solidFill>
              </a:rPr>
              <a:t>Electrochemical cells: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Measure the relative reducing ability of different species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Lets you predict the direction of spontaneous change.</a:t>
            </a:r>
          </a:p>
        </p:txBody>
      </p:sp>
    </p:spTree>
    <p:extLst>
      <p:ext uri="{BB962C8B-B14F-4D97-AF65-F5344CB8AC3E}">
        <p14:creationId xmlns:p14="http://schemas.microsoft.com/office/powerpoint/2010/main" val="5480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Electrochemistry Workbook Task 7 Q 1-7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3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31913" y="1700213"/>
            <a:ext cx="612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pitchFamily="34" charset="0"/>
              </a:rPr>
              <a:t>ELECTRODE POTENTIALS – Q1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331913" y="25654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- 2.71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- 0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331913" y="34290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baseline="-25000" dirty="0" smtClean="0">
                <a:latin typeface="Tahoma" pitchFamily="34" charset="0"/>
                <a:sym typeface="Chemistry SansSerif" pitchFamily="2" charset="2"/>
              </a:rPr>
              <a:t> 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=  </a:t>
            </a:r>
            <a:r>
              <a:rPr lang="en-GB" sz="3200" b="1" u="sng" dirty="0">
                <a:solidFill>
                  <a:srgbClr val="FF0000"/>
                </a:solidFill>
                <a:latin typeface="Tahoma" pitchFamily="34" charset="0"/>
              </a:rPr>
              <a:t>- 2.71 V</a:t>
            </a:r>
            <a:endParaRPr lang="en-GB" sz="3200" u="sng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31913" y="1700213"/>
            <a:ext cx="612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pitchFamily="34" charset="0"/>
              </a:rPr>
              <a:t>ELECTRODE POTENTIALS – Q2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31913" y="25654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</a:rPr>
              <a:t>Emf   = 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- 0.44 - 0.22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31913" y="34290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  <a:sym typeface="Chemistry SansSerif" pitchFamily="2" charset="2"/>
              </a:rPr>
              <a:t>Emf</a:t>
            </a:r>
            <a:r>
              <a:rPr lang="en-GB" sz="3200" b="1" baseline="-25000">
                <a:latin typeface="Tahoma" pitchFamily="34" charset="0"/>
                <a:sym typeface="Chemistry SansSerif" pitchFamily="2" charset="2"/>
              </a:rPr>
              <a:t>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=  </a:t>
            </a:r>
            <a:r>
              <a:rPr lang="en-GB" sz="3200" b="1" u="sng">
                <a:solidFill>
                  <a:srgbClr val="FF0000"/>
                </a:solidFill>
                <a:latin typeface="Tahoma" pitchFamily="34" charset="0"/>
              </a:rPr>
              <a:t>- 0.66 V</a:t>
            </a:r>
            <a:endParaRPr lang="en-GB" sz="3200" u="sng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31913" y="1700213"/>
            <a:ext cx="612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Ev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pitchFamily="34" charset="0"/>
              </a:rPr>
              <a:t>ELECTRODE POTENTIALS – Q3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31913" y="25654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</a:rPr>
              <a:t>Emf   = 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- 0.13 - (-0.76)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31913" y="34290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  <a:sym typeface="Chemistry SansSerif" pitchFamily="2" charset="2"/>
              </a:rPr>
              <a:t>Emf</a:t>
            </a:r>
            <a:r>
              <a:rPr lang="en-GB" sz="3200" b="1" baseline="-25000">
                <a:latin typeface="Tahoma" pitchFamily="34" charset="0"/>
                <a:sym typeface="Chemistry SansSerif" pitchFamily="2" charset="2"/>
              </a:rPr>
              <a:t>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=  </a:t>
            </a:r>
            <a:r>
              <a:rPr lang="en-GB" sz="3200" b="1" u="sng">
                <a:solidFill>
                  <a:srgbClr val="FF0000"/>
                </a:solidFill>
                <a:latin typeface="Tahoma" pitchFamily="34" charset="0"/>
              </a:rPr>
              <a:t>+ 0.63 V</a:t>
            </a:r>
            <a:endParaRPr lang="en-GB" sz="3200" u="sng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913" y="1700213"/>
            <a:ext cx="612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50800"/>
            <a:ext cx="9144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 dirty="0">
                <a:latin typeface="Tahoma" pitchFamily="34" charset="0"/>
              </a:rPr>
              <a:t>ELECTRODE POTENTIALS – </a:t>
            </a:r>
            <a:r>
              <a:rPr lang="en-GB" sz="3200" b="1" dirty="0" smtClean="0">
                <a:latin typeface="Tahoma" pitchFamily="34" charset="0"/>
              </a:rPr>
              <a:t>Q4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4213" y="2586038"/>
            <a:ext cx="8459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</a:rPr>
              <a:t>a)  Emf   = 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+ 0.15 - (-0.25)  = </a:t>
            </a:r>
            <a:r>
              <a:rPr lang="en-GB" sz="32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+0.40 V</a:t>
            </a:r>
            <a:endParaRPr lang="en-GB" u="sng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684213" y="3357563"/>
            <a:ext cx="8459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</a:rPr>
              <a:t>b)  Emf   = 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+ 0.80 - 0.54       = </a:t>
            </a:r>
            <a:r>
              <a:rPr lang="en-GB" sz="32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+0.26 V</a:t>
            </a:r>
            <a:endParaRPr lang="en-GB" u="sng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84213" y="414972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>
                <a:latin typeface="Tahoma" pitchFamily="34" charset="0"/>
              </a:rPr>
              <a:t>c)  Emf   =   </a:t>
            </a:r>
            <a:r>
              <a:rPr lang="en-GB" sz="3200" b="1">
                <a:latin typeface="Tahoma" pitchFamily="34" charset="0"/>
                <a:sym typeface="Chemistry SansSerif" pitchFamily="2" charset="2"/>
              </a:rPr>
              <a:t>+ 1.07 - 1.36       = </a:t>
            </a:r>
            <a:r>
              <a:rPr lang="en-GB" sz="32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- 0.29 V</a:t>
            </a:r>
            <a:endParaRPr lang="en-GB" u="sng">
              <a:solidFill>
                <a:srgbClr val="FF0000"/>
              </a:solidFill>
              <a:sym typeface="Chemistry Sans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83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31913" y="1700213"/>
            <a:ext cx="612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 dirty="0">
                <a:latin typeface="Tahoma" pitchFamily="34" charset="0"/>
              </a:rPr>
              <a:t>ELECTRODE POTENTIALS – </a:t>
            </a:r>
            <a:r>
              <a:rPr lang="en-GB" sz="3200" b="1" dirty="0" smtClean="0">
                <a:latin typeface="Tahoma" pitchFamily="34" charset="0"/>
              </a:rPr>
              <a:t>Q5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31913" y="256540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+1.02   =  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+1.36 -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31913" y="3462338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r>
              <a:rPr lang="en-GB" sz="3200" b="1" baseline="-25000" dirty="0" smtClean="0">
                <a:latin typeface="Tahoma" pitchFamily="34" charset="0"/>
                <a:sym typeface="Chemistry SansSerif" pitchFamily="2" charset="2"/>
              </a:rPr>
              <a:t> 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=  </a:t>
            </a:r>
            <a:r>
              <a:rPr lang="en-GB" sz="3200" b="1" dirty="0">
                <a:latin typeface="Tahoma" pitchFamily="34" charset="0"/>
              </a:rPr>
              <a:t>+ 1.36 - 1.02  =  </a:t>
            </a:r>
            <a:r>
              <a:rPr lang="en-GB" sz="3200" b="1" u="sng" dirty="0">
                <a:solidFill>
                  <a:srgbClr val="FF0000"/>
                </a:solidFill>
                <a:latin typeface="Tahoma" pitchFamily="34" charset="0"/>
              </a:rPr>
              <a:t>+0.34 V</a:t>
            </a:r>
            <a:endParaRPr lang="en-GB" sz="3200" u="sng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31913" y="1412875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pitchFamily="34" charset="0"/>
              </a:rPr>
              <a:t>Emf</a:t>
            </a:r>
            <a:r>
              <a:rPr lang="en-GB" sz="3200" b="1" dirty="0">
                <a:latin typeface="Tahoma" pitchFamily="34" charset="0"/>
              </a:rPr>
              <a:t>   =  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  <a:sym typeface="Chemistry SansSerif" pitchFamily="2" charset="2"/>
              </a:rPr>
              <a:t>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- 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E°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endParaRPr lang="en-GB" dirty="0">
              <a:sym typeface="Chemistry SansSerif" pitchFamily="2" charset="2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pitchFamily="34" charset="0"/>
              </a:rPr>
              <a:t>ELECTRODE POTENTIALS – Q6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227647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a)  </a:t>
            </a:r>
            <a:r>
              <a:rPr lang="en-GB" sz="3200" b="1" dirty="0" err="1" smtClean="0">
                <a:latin typeface="Tahoma" pitchFamily="34" charset="0"/>
              </a:rPr>
              <a:t>E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</a:rPr>
              <a:t>   </a:t>
            </a:r>
            <a:r>
              <a:rPr lang="en-GB" sz="3200" b="1" dirty="0">
                <a:latin typeface="Tahoma" pitchFamily="34" charset="0"/>
              </a:rPr>
              <a:t>=   +2.00 - 2.38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3200" b="1" u="sng" dirty="0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- 0.38 V</a:t>
            </a:r>
            <a:endParaRPr lang="en-GB" u="sng" dirty="0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684213" y="292417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      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Ti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3+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GB" sz="3200" b="1" dirty="0" err="1">
                <a:solidFill>
                  <a:schemeClr val="accent2"/>
                </a:solidFill>
                <a:latin typeface="Tahoma" pitchFamily="34" charset="0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)  +  e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-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en-GB" sz="3200" b="1" dirty="0" smtClean="0">
                <a:solidFill>
                  <a:schemeClr val="accent2"/>
                </a:solidFill>
                <a:latin typeface="Calibri"/>
                <a:sym typeface="Chemistry Serif" pitchFamily="2" charset="2"/>
              </a:rPr>
              <a:t>↔</a:t>
            </a:r>
            <a:r>
              <a:rPr lang="en-GB" sz="3200" b="1" dirty="0" smtClean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   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Ti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2+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(</a:t>
            </a:r>
            <a:r>
              <a:rPr lang="en-GB" sz="3200" b="1" dirty="0" err="1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)</a:t>
            </a:r>
            <a:endParaRPr lang="en-GB" u="sng" dirty="0">
              <a:solidFill>
                <a:schemeClr val="accent2"/>
              </a:solidFill>
              <a:sym typeface="Chemistry Serif" pitchFamily="2" charset="2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684213" y="371792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b)  </a:t>
            </a:r>
            <a:r>
              <a:rPr lang="en-GB" sz="3200" b="1" dirty="0" err="1" smtClean="0">
                <a:latin typeface="Tahoma" pitchFamily="34" charset="0"/>
              </a:rPr>
              <a:t>E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left</a:t>
            </a:r>
            <a:r>
              <a:rPr lang="en-GB" sz="3200" b="1" dirty="0" smtClean="0">
                <a:latin typeface="Tahoma" pitchFamily="34" charset="0"/>
              </a:rPr>
              <a:t>   </a:t>
            </a:r>
            <a:r>
              <a:rPr lang="en-GB" sz="3200" b="1" dirty="0">
                <a:latin typeface="Tahoma" pitchFamily="34" charset="0"/>
              </a:rPr>
              <a:t>=   -2.38 - 0.54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3200" b="1" u="sng" dirty="0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- 2.92 V</a:t>
            </a:r>
            <a:endParaRPr lang="en-GB" u="sng" dirty="0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684213" y="436562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      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K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+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GB" sz="3200" b="1" dirty="0" err="1">
                <a:solidFill>
                  <a:schemeClr val="accent2"/>
                </a:solidFill>
                <a:latin typeface="Tahoma" pitchFamily="34" charset="0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)  +  e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-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GB" sz="3200" b="1" dirty="0" smtClean="0">
                <a:solidFill>
                  <a:schemeClr val="accent2"/>
                </a:solidFill>
                <a:sym typeface="Chemistry Serif" pitchFamily="2" charset="2"/>
              </a:rPr>
              <a:t>↔</a:t>
            </a:r>
            <a:r>
              <a:rPr lang="en-GB" sz="3200" b="1" dirty="0" smtClean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 K(</a:t>
            </a:r>
            <a:r>
              <a:rPr lang="en-GB" sz="3200" b="1" dirty="0" err="1" smtClean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)</a:t>
            </a:r>
            <a:endParaRPr lang="en-GB" u="sng" dirty="0">
              <a:solidFill>
                <a:schemeClr val="accent2"/>
              </a:solidFill>
              <a:sym typeface="Chemistry Serif" pitchFamily="2" charset="2"/>
            </a:endParaRP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684213" y="522922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c)  </a:t>
            </a:r>
            <a:r>
              <a:rPr lang="en-GB" sz="3200" b="1" dirty="0" err="1" smtClean="0">
                <a:latin typeface="Tahoma" pitchFamily="34" charset="0"/>
              </a:rPr>
              <a:t>E</a:t>
            </a:r>
            <a:r>
              <a:rPr lang="en-GB" sz="3200" b="1" dirty="0" err="1" smtClean="0">
                <a:latin typeface="Tahoma" pitchFamily="34" charset="0"/>
                <a:sym typeface="Chemistry SansSerif" pitchFamily="2" charset="2"/>
              </a:rPr>
              <a:t>°</a:t>
            </a:r>
            <a:r>
              <a:rPr lang="en-GB" sz="3200" b="1" baseline="-25000" dirty="0" err="1" smtClean="0">
                <a:latin typeface="Tahoma" pitchFamily="34" charset="0"/>
                <a:sym typeface="Chemistry SansSerif" pitchFamily="2" charset="2"/>
              </a:rPr>
              <a:t>right</a:t>
            </a:r>
            <a:r>
              <a:rPr lang="en-GB" sz="3200" b="1" dirty="0" smtClean="0">
                <a:latin typeface="Tahoma" pitchFamily="34" charset="0"/>
              </a:rPr>
              <a:t>   </a:t>
            </a:r>
            <a:r>
              <a:rPr lang="en-GB" sz="3200" b="1" dirty="0">
                <a:latin typeface="Tahoma" pitchFamily="34" charset="0"/>
              </a:rPr>
              <a:t>=   - 3.19 + 0.27 </a:t>
            </a:r>
            <a:r>
              <a:rPr lang="en-GB" sz="3200" b="1" dirty="0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3200" b="1" u="sng" dirty="0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- 2.92 V</a:t>
            </a:r>
            <a:endParaRPr lang="en-GB" u="sng" dirty="0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684213" y="5876925"/>
            <a:ext cx="845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>
                <a:latin typeface="Tahoma" pitchFamily="34" charset="0"/>
              </a:rPr>
              <a:t>      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Ti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3+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GB" sz="3200" b="1" dirty="0" err="1">
                <a:solidFill>
                  <a:schemeClr val="accent2"/>
                </a:solidFill>
                <a:latin typeface="Tahoma" pitchFamily="34" charset="0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)  +  e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</a:rPr>
              <a:t>-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GB" sz="3200" b="1" dirty="0" smtClean="0">
                <a:solidFill>
                  <a:schemeClr val="accent2"/>
                </a:solidFill>
                <a:sym typeface="Chemistry Serif" pitchFamily="2" charset="2"/>
              </a:rPr>
              <a:t>↔</a:t>
            </a:r>
            <a:r>
              <a:rPr lang="en-GB" sz="3200" b="1" dirty="0" smtClean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 Ti</a:t>
            </a:r>
            <a:r>
              <a:rPr lang="en-GB" sz="3200" b="1" baseline="30000" dirty="0" smtClean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2</a:t>
            </a:r>
            <a:r>
              <a:rPr lang="en-GB" sz="3200" b="1" baseline="30000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+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(</a:t>
            </a:r>
            <a:r>
              <a:rPr lang="en-GB" sz="3200" b="1" dirty="0" err="1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aq</a:t>
            </a:r>
            <a:r>
              <a:rPr lang="en-GB" sz="3200" b="1" dirty="0">
                <a:solidFill>
                  <a:schemeClr val="accent2"/>
                </a:solidFill>
                <a:latin typeface="Tahoma" pitchFamily="34" charset="0"/>
                <a:sym typeface="Chemistry Serif" pitchFamily="2" charset="2"/>
              </a:rPr>
              <a:t>)</a:t>
            </a:r>
            <a:endParaRPr lang="en-GB" u="sng" dirty="0">
              <a:solidFill>
                <a:schemeClr val="accent2"/>
              </a:solidFill>
              <a:sym typeface="Chemistry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13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pitchFamily="34" charset="0"/>
              </a:rPr>
              <a:t>ELECTRODE POTENTIALS – Q7</a:t>
            </a:r>
            <a:endParaRPr lang="en-GB">
              <a:sym typeface="Chemistry SansSerif" pitchFamily="2" charset="2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150938" y="2205038"/>
            <a:ext cx="619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="1">
                <a:latin typeface="Tahoma" pitchFamily="34" charset="0"/>
              </a:rPr>
              <a:t>Emf  =  -0.76 - (-0.91) </a:t>
            </a:r>
            <a:r>
              <a:rPr lang="en-GB" sz="2800" b="1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28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+0.15 V</a:t>
            </a:r>
            <a:endParaRPr lang="en-GB" sz="1600" u="sng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142875" y="1549400"/>
            <a:ext cx="732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>
                <a:latin typeface="Tahoma" pitchFamily="34" charset="0"/>
              </a:rPr>
              <a:t>a)   Cr(s) | Cr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 || Zn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 | Zn(s)</a:t>
            </a: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1222375" y="386080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="1">
                <a:latin typeface="Tahoma" pitchFamily="34" charset="0"/>
              </a:rPr>
              <a:t>Emf  =  +0.77 - 0.34 </a:t>
            </a:r>
            <a:r>
              <a:rPr lang="en-GB" sz="2800" b="1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28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+0.43 V</a:t>
            </a:r>
            <a:endParaRPr lang="en-GB" sz="1600" u="sng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71438" y="3205163"/>
            <a:ext cx="9072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>
                <a:latin typeface="Tahoma" pitchFamily="34" charset="0"/>
              </a:rPr>
              <a:t>b)   Cu(s) |Cu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(aq)|| Fe</a:t>
            </a:r>
            <a:r>
              <a:rPr lang="en-GB" sz="2800" b="1" baseline="30000">
                <a:latin typeface="Tahoma" pitchFamily="34" charset="0"/>
              </a:rPr>
              <a:t>3+</a:t>
            </a:r>
            <a:r>
              <a:rPr lang="en-GB" sz="2800" b="1">
                <a:latin typeface="Tahoma" pitchFamily="34" charset="0"/>
              </a:rPr>
              <a:t>(aq),Fe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(aq)| Pt(s)</a:t>
            </a:r>
          </a:p>
        </p:txBody>
      </p:sp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1222375" y="55165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="1">
                <a:latin typeface="Tahoma" pitchFamily="34" charset="0"/>
              </a:rPr>
              <a:t>Emf  =  +1.51 – 1.36 </a:t>
            </a:r>
            <a:r>
              <a:rPr lang="en-GB" sz="2800" b="1">
                <a:latin typeface="Tahoma" pitchFamily="34" charset="0"/>
                <a:sym typeface="Chemistry SansSerif" pitchFamily="2" charset="2"/>
              </a:rPr>
              <a:t>= </a:t>
            </a:r>
            <a:r>
              <a:rPr lang="en-GB" sz="2800" b="1" u="sng">
                <a:solidFill>
                  <a:srgbClr val="FF0000"/>
                </a:solidFill>
                <a:latin typeface="Tahoma" pitchFamily="34" charset="0"/>
                <a:sym typeface="Chemistry SansSerif" pitchFamily="2" charset="2"/>
              </a:rPr>
              <a:t>+0.15 V</a:t>
            </a:r>
            <a:endParaRPr lang="en-GB" sz="1600" u="sng">
              <a:solidFill>
                <a:srgbClr val="FF0000"/>
              </a:solidFill>
              <a:sym typeface="Chemistry SansSerif" pitchFamily="2" charset="2"/>
            </a:endParaRPr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71438" y="4860925"/>
            <a:ext cx="907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>
                <a:latin typeface="Tahoma" pitchFamily="34" charset="0"/>
              </a:rPr>
              <a:t>c)   </a:t>
            </a:r>
            <a:r>
              <a:rPr lang="en-GB" sz="2000" b="1">
                <a:latin typeface="Tahoma" pitchFamily="34" charset="0"/>
              </a:rPr>
              <a:t>Pt(s) | Cl</a:t>
            </a:r>
            <a:r>
              <a:rPr lang="en-GB" sz="2000" b="1" baseline="30000">
                <a:latin typeface="Tahoma" pitchFamily="34" charset="0"/>
              </a:rPr>
              <a:t>-</a:t>
            </a:r>
            <a:r>
              <a:rPr lang="en-GB" sz="2000" b="1">
                <a:latin typeface="Tahoma" pitchFamily="34" charset="0"/>
              </a:rPr>
              <a:t>(aq)| Cl</a:t>
            </a:r>
            <a:r>
              <a:rPr lang="en-GB" sz="2000" b="1" baseline="-25000">
                <a:latin typeface="Tahoma" pitchFamily="34" charset="0"/>
              </a:rPr>
              <a:t>2</a:t>
            </a:r>
            <a:r>
              <a:rPr lang="en-GB" sz="2000" b="1">
                <a:latin typeface="Tahoma" pitchFamily="34" charset="0"/>
              </a:rPr>
              <a:t>(g) || MnO</a:t>
            </a:r>
            <a:r>
              <a:rPr lang="en-GB" sz="2000" b="1" baseline="-25000">
                <a:latin typeface="Tahoma" pitchFamily="34" charset="0"/>
              </a:rPr>
              <a:t>4</a:t>
            </a:r>
            <a:r>
              <a:rPr lang="en-GB" sz="2000" b="1" baseline="30000">
                <a:latin typeface="Tahoma" pitchFamily="34" charset="0"/>
              </a:rPr>
              <a:t>-</a:t>
            </a:r>
            <a:r>
              <a:rPr lang="en-GB" sz="2000" b="1">
                <a:latin typeface="Tahoma" pitchFamily="34" charset="0"/>
              </a:rPr>
              <a:t>(aq),H</a:t>
            </a:r>
            <a:r>
              <a:rPr lang="en-GB" sz="2000" b="1" baseline="30000">
                <a:latin typeface="Tahoma" pitchFamily="34" charset="0"/>
              </a:rPr>
              <a:t>+</a:t>
            </a:r>
            <a:r>
              <a:rPr lang="en-GB" sz="2000" b="1">
                <a:latin typeface="Tahoma" pitchFamily="34" charset="0"/>
              </a:rPr>
              <a:t>(aq),Mn</a:t>
            </a:r>
            <a:r>
              <a:rPr lang="en-GB" sz="2000" b="1" baseline="30000">
                <a:latin typeface="Tahoma" pitchFamily="34" charset="0"/>
              </a:rPr>
              <a:t>2+</a:t>
            </a:r>
            <a:r>
              <a:rPr lang="en-GB" sz="2000" b="1">
                <a:latin typeface="Tahoma" pitchFamily="34" charset="0"/>
              </a:rPr>
              <a:t>(aq)| Pt(s)</a:t>
            </a:r>
          </a:p>
        </p:txBody>
      </p:sp>
    </p:spTree>
    <p:extLst>
      <p:ext uri="{BB962C8B-B14F-4D97-AF65-F5344CB8AC3E}">
        <p14:creationId xmlns:p14="http://schemas.microsoft.com/office/powerpoint/2010/main" val="25940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hydrogen electrode is always written on the left-hand side.</a:t>
            </a:r>
          </a:p>
          <a:p>
            <a:endParaRPr lang="en-GB" dirty="0"/>
          </a:p>
          <a:p>
            <a:r>
              <a:rPr lang="en-GB" dirty="0" smtClean="0"/>
              <a:t>Pt(s) I ½ H</a:t>
            </a:r>
            <a:r>
              <a:rPr lang="en-GB" baseline="-25000" dirty="0" smtClean="0"/>
              <a:t>2</a:t>
            </a:r>
            <a:r>
              <a:rPr lang="en-GB" dirty="0" smtClean="0"/>
              <a:t> (g) I H</a:t>
            </a:r>
            <a:r>
              <a:rPr lang="en-GB" baseline="30000" dirty="0" smtClean="0"/>
              <a:t>+</a:t>
            </a:r>
            <a:r>
              <a:rPr lang="en-GB" dirty="0" smtClean="0"/>
              <a:t> (</a:t>
            </a:r>
            <a:r>
              <a:rPr lang="en-GB" dirty="0" err="1" smtClean="0"/>
              <a:t>aq</a:t>
            </a:r>
            <a:r>
              <a:rPr lang="en-GB" dirty="0" smtClean="0"/>
              <a:t>) II Zn</a:t>
            </a:r>
            <a:r>
              <a:rPr lang="en-GB" baseline="30000" dirty="0" smtClean="0"/>
              <a:t>2+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I </a:t>
            </a:r>
            <a:r>
              <a:rPr lang="en-GB" dirty="0"/>
              <a:t>Zn(s)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Pt(s) I ½ H</a:t>
            </a:r>
            <a:r>
              <a:rPr lang="en-GB" baseline="-25000" dirty="0"/>
              <a:t>2</a:t>
            </a:r>
            <a:r>
              <a:rPr lang="en-GB" dirty="0"/>
              <a:t> (g) I H</a:t>
            </a:r>
            <a:r>
              <a:rPr lang="en-GB" baseline="30000" dirty="0"/>
              <a:t>+</a:t>
            </a:r>
            <a:r>
              <a:rPr lang="en-GB" dirty="0"/>
              <a:t> (</a:t>
            </a:r>
            <a:r>
              <a:rPr lang="en-GB" dirty="0" err="1"/>
              <a:t>aq</a:t>
            </a:r>
            <a:r>
              <a:rPr lang="en-GB" dirty="0"/>
              <a:t>) II </a:t>
            </a:r>
            <a:r>
              <a:rPr lang="en-GB" dirty="0" smtClean="0"/>
              <a:t>Cu</a:t>
            </a:r>
            <a:r>
              <a:rPr lang="en-GB" baseline="30000" dirty="0" smtClean="0"/>
              <a:t>2</a:t>
            </a:r>
            <a:r>
              <a:rPr lang="en-GB" baseline="30000" dirty="0"/>
              <a:t>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</a:t>
            </a:r>
            <a:r>
              <a:rPr lang="en-GB" dirty="0" smtClean="0"/>
              <a:t>I Cu(s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Standard Electrode Potential Cell Diagrams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78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a</a:t>
            </a:r>
            <a:r>
              <a:rPr lang="en-GB" dirty="0"/>
              <a:t>. Explain the functions in an electrochemical cell of a </a:t>
            </a:r>
            <a:r>
              <a:rPr lang="en-GB" i="1" dirty="0"/>
              <a:t>salt bridge</a:t>
            </a:r>
            <a:r>
              <a:rPr lang="en-GB" dirty="0"/>
              <a:t> and a </a:t>
            </a:r>
            <a:r>
              <a:rPr lang="en-GB" i="1" dirty="0"/>
              <a:t>high-resistance voltmeter</a:t>
            </a:r>
            <a:r>
              <a:rPr lang="en-GB" dirty="0" smtClean="0"/>
              <a:t>.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None/>
            </a:pPr>
            <a:r>
              <a:rPr lang="en-GB" dirty="0"/>
              <a:t>    b. Describe the electrochemical cell represented by:</a:t>
            </a:r>
          </a:p>
          <a:p>
            <a:pPr marL="457200" indent="-457200" algn="ctr">
              <a:buNone/>
            </a:pPr>
            <a:r>
              <a:rPr lang="en-GB" dirty="0"/>
              <a:t>Pt(s) I Fe</a:t>
            </a:r>
            <a:r>
              <a:rPr lang="en-GB" baseline="30000" dirty="0"/>
              <a:t>2+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), Fe</a:t>
            </a:r>
            <a:r>
              <a:rPr lang="en-GB" baseline="30000" dirty="0"/>
              <a:t>3+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II Ag</a:t>
            </a:r>
            <a:r>
              <a:rPr lang="en-GB" baseline="30000" dirty="0"/>
              <a:t>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</a:t>
            </a:r>
            <a:r>
              <a:rPr lang="en-GB" dirty="0" smtClean="0"/>
              <a:t>I Ag(s)</a:t>
            </a:r>
            <a:endParaRPr lang="en-GB" dirty="0"/>
          </a:p>
          <a:p>
            <a:pPr marL="457200" indent="-457200" algn="ctr">
              <a:buNone/>
            </a:pP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Complete </a:t>
            </a:r>
            <a:r>
              <a:rPr lang="en-GB" dirty="0" smtClean="0"/>
              <a:t>Questions on page 91 of textbook.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</a:t>
            </a:r>
            <a:r>
              <a:rPr lang="en-GB" dirty="0" smtClean="0"/>
              <a:t>Check 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388" y="5265204"/>
            <a:ext cx="8305800" cy="1512168"/>
          </a:xfrm>
        </p:spPr>
        <p:txBody>
          <a:bodyPr>
            <a:normAutofit/>
          </a:bodyPr>
          <a:lstStyle/>
          <a:p>
            <a:r>
              <a:rPr lang="en-GB" b="1" dirty="0"/>
              <a:t>Half equations:</a:t>
            </a:r>
          </a:p>
          <a:p>
            <a:pPr>
              <a:buNone/>
            </a:pPr>
            <a:r>
              <a:rPr lang="en-GB" dirty="0"/>
              <a:t>Zn(s) → Zn</a:t>
            </a:r>
            <a:r>
              <a:rPr lang="en-GB" baseline="30000" dirty="0"/>
              <a:t>2+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+ 2e-</a:t>
            </a:r>
          </a:p>
          <a:p>
            <a:pPr>
              <a:buNone/>
            </a:pPr>
            <a:r>
              <a:rPr lang="en-GB" dirty="0"/>
              <a:t>Cu</a:t>
            </a:r>
            <a:r>
              <a:rPr lang="en-GB" baseline="30000" dirty="0"/>
              <a:t>2+ 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+ 2e- → Cu(s)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Now - Zinc/copper </a:t>
            </a:r>
            <a:r>
              <a:rPr lang="en-GB" dirty="0"/>
              <a:t>electrochemical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0358" y="56612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Oxidation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Reduction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348" y="1724193"/>
            <a:ext cx="3857652" cy="35230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Write half equations for the reactions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Which is an oxidation reaction and which is reduction?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What has happened to the  SO</a:t>
            </a:r>
            <a:r>
              <a:rPr lang="en-GB" sz="2000" baseline="-25000" dirty="0">
                <a:solidFill>
                  <a:schemeClr val="tx1"/>
                </a:solidFill>
              </a:rPr>
              <a:t>4</a:t>
            </a:r>
            <a:r>
              <a:rPr lang="en-GB" sz="2000" baseline="30000" dirty="0">
                <a:solidFill>
                  <a:schemeClr val="tx1"/>
                </a:solidFill>
              </a:rPr>
              <a:t>2-</a:t>
            </a:r>
            <a:r>
              <a:rPr lang="en-GB" sz="2000" dirty="0">
                <a:solidFill>
                  <a:schemeClr val="tx1"/>
                </a:solidFill>
              </a:rPr>
              <a:t> ions?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Name the reducing agent.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Name the oxidising agent.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What is the overall equation?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9836"/>
          <a:stretch/>
        </p:blipFill>
        <p:spPr>
          <a:xfrm>
            <a:off x="-34697" y="1210444"/>
            <a:ext cx="5256472" cy="4018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4697" y="2636912"/>
            <a:ext cx="79027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431502" y="2636912"/>
            <a:ext cx="79027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FG18_03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096984"/>
            <a:ext cx="7559675" cy="4468813"/>
          </a:xfrm>
          <a:noFill/>
        </p:spPr>
      </p:pic>
      <p:sp>
        <p:nvSpPr>
          <p:cNvPr id="15363" name="Rectangle 21"/>
          <p:cNvSpPr>
            <a:spLocks noChangeArrowheads="1"/>
          </p:cNvSpPr>
          <p:nvPr/>
        </p:nvSpPr>
        <p:spPr bwMode="auto">
          <a:xfrm>
            <a:off x="1908175" y="5921397"/>
            <a:ext cx="5905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3200" b="1" dirty="0"/>
              <a:t>Zn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 +  2 e</a:t>
            </a:r>
            <a:r>
              <a:rPr lang="en-GB" sz="3200" b="1" baseline="30000" dirty="0"/>
              <a:t>–   </a:t>
            </a:r>
            <a:r>
              <a:rPr lang="en-GB" sz="3200" b="1" baseline="30000" dirty="0">
                <a:sym typeface="Chemistry Serif" pitchFamily="2" charset="2"/>
              </a:rPr>
              <a:t>↔</a:t>
            </a:r>
            <a:r>
              <a:rPr lang="en-GB" sz="3200" b="1" dirty="0">
                <a:sym typeface="Chemistry Serif" pitchFamily="2" charset="2"/>
              </a:rPr>
              <a:t>   Zn(s)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/>
          <a:p>
            <a:r>
              <a:rPr lang="en-GB" dirty="0"/>
              <a:t>A simple zinc half-cell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FG18_0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243888" cy="6577013"/>
          </a:xfrm>
          <a:noFill/>
        </p:spPr>
      </p:pic>
      <p:sp>
        <p:nvSpPr>
          <p:cNvPr id="3" name="Rectangle 2"/>
          <p:cNvSpPr/>
          <p:nvPr/>
        </p:nvSpPr>
        <p:spPr>
          <a:xfrm>
            <a:off x="0" y="1571612"/>
            <a:ext cx="3286116" cy="1785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The zinc electrode </a:t>
            </a:r>
            <a:r>
              <a:rPr lang="en-GB" sz="2400" b="1" dirty="0">
                <a:solidFill>
                  <a:schemeClr val="tx1"/>
                </a:solidFill>
              </a:rPr>
              <a:t>loses</a:t>
            </a:r>
            <a:r>
              <a:rPr lang="en-GB" sz="2400" dirty="0">
                <a:solidFill>
                  <a:schemeClr val="tx1"/>
                </a:solidFill>
              </a:rPr>
              <a:t> e- so the position of </a:t>
            </a:r>
            <a:r>
              <a:rPr lang="en-GB" sz="2400" dirty="0" err="1">
                <a:solidFill>
                  <a:schemeClr val="tx1"/>
                </a:solidFill>
              </a:rPr>
              <a:t>Eqm</a:t>
            </a:r>
            <a:r>
              <a:rPr lang="en-GB" sz="2400" dirty="0">
                <a:solidFill>
                  <a:schemeClr val="tx1"/>
                </a:solidFill>
              </a:rPr>
              <a:t> lies to the </a:t>
            </a:r>
            <a:r>
              <a:rPr lang="en-GB" sz="2400" b="1" dirty="0">
                <a:solidFill>
                  <a:schemeClr val="tx1"/>
                </a:solidFill>
              </a:rPr>
              <a:t>left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 marL="457200" indent="-45720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Zn</a:t>
            </a:r>
            <a:r>
              <a:rPr lang="en-GB" sz="2400" baseline="30000" dirty="0">
                <a:solidFill>
                  <a:schemeClr val="tx1"/>
                </a:solidFill>
              </a:rPr>
              <a:t>2+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dirty="0" err="1">
                <a:solidFill>
                  <a:schemeClr val="tx1"/>
                </a:solidFill>
              </a:rPr>
              <a:t>aq</a:t>
            </a:r>
            <a:r>
              <a:rPr lang="en-GB" sz="2400" dirty="0">
                <a:solidFill>
                  <a:schemeClr val="tx1"/>
                </a:solidFill>
              </a:rPr>
              <a:t>) +2e- ↔ Zn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7884" y="1643050"/>
            <a:ext cx="3286116" cy="1785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The copper electrode </a:t>
            </a:r>
            <a:r>
              <a:rPr lang="en-GB" sz="2400" b="1" dirty="0">
                <a:solidFill>
                  <a:schemeClr val="tx1"/>
                </a:solidFill>
              </a:rPr>
              <a:t>gains</a:t>
            </a:r>
            <a:r>
              <a:rPr lang="en-GB" sz="2400" dirty="0">
                <a:solidFill>
                  <a:schemeClr val="tx1"/>
                </a:solidFill>
              </a:rPr>
              <a:t> e- so the position of </a:t>
            </a:r>
            <a:r>
              <a:rPr lang="en-GB" sz="2400" dirty="0" err="1">
                <a:solidFill>
                  <a:schemeClr val="tx1"/>
                </a:solidFill>
              </a:rPr>
              <a:t>Eqm</a:t>
            </a:r>
            <a:r>
              <a:rPr lang="en-GB" sz="2400" dirty="0">
                <a:solidFill>
                  <a:schemeClr val="tx1"/>
                </a:solidFill>
              </a:rPr>
              <a:t> lies to the </a:t>
            </a:r>
            <a:r>
              <a:rPr lang="en-GB" sz="2400" b="1" dirty="0">
                <a:solidFill>
                  <a:schemeClr val="tx1"/>
                </a:solidFill>
              </a:rPr>
              <a:t>right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 marL="457200" indent="-45720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Cu</a:t>
            </a:r>
            <a:r>
              <a:rPr lang="en-GB" sz="2400" baseline="30000" dirty="0">
                <a:solidFill>
                  <a:schemeClr val="tx1"/>
                </a:solidFill>
              </a:rPr>
              <a:t>2+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dirty="0" err="1">
                <a:solidFill>
                  <a:schemeClr val="tx1"/>
                </a:solidFill>
              </a:rPr>
              <a:t>aq</a:t>
            </a:r>
            <a:r>
              <a:rPr lang="en-GB" sz="2400" dirty="0">
                <a:solidFill>
                  <a:schemeClr val="tx1"/>
                </a:solidFill>
              </a:rPr>
              <a:t>) +2e- ↔ Cu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857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 this electrochemical cell, e- flow in the external circuit from left to right, giving a pd of +1.103V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97175" y="2451100"/>
            <a:ext cx="309563" cy="265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280025" y="2451100"/>
            <a:ext cx="312738" cy="265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2951163" y="1125538"/>
            <a:ext cx="3175" cy="132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5437188" y="1125538"/>
            <a:ext cx="0" cy="132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951163" y="1125538"/>
            <a:ext cx="24860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797175" y="3397250"/>
            <a:ext cx="309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r>
              <a:rPr lang="en-US" sz="1200">
                <a:latin typeface="Times New Roman" pitchFamily="18" charset="0"/>
              </a:rPr>
              <a:t> </a:t>
            </a:r>
            <a:r>
              <a:rPr lang="en-US" sz="1600">
                <a:latin typeface="Tahoma" pitchFamily="34" charset="0"/>
              </a:rPr>
              <a:t>Zn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1616075" y="5291138"/>
            <a:ext cx="2397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2100" b="1" dirty="0">
                <a:latin typeface="Tahoma" pitchFamily="34" charset="0"/>
              </a:rPr>
              <a:t>Zn  </a:t>
            </a:r>
            <a:r>
              <a:rPr lang="en-US" sz="2100" b="1" dirty="0">
                <a:latin typeface="Tahoma" pitchFamily="34" charset="0"/>
                <a:sym typeface="Symbol" pitchFamily="18" charset="2"/>
              </a:rPr>
              <a:t></a:t>
            </a:r>
            <a:r>
              <a:rPr lang="en-US" sz="2100" b="1" dirty="0">
                <a:latin typeface="Tahoma" pitchFamily="34" charset="0"/>
              </a:rPr>
              <a:t>  Zn</a:t>
            </a:r>
            <a:r>
              <a:rPr lang="en-US" sz="2100" b="1" baseline="30000" dirty="0">
                <a:latin typeface="Tahoma" pitchFamily="34" charset="0"/>
              </a:rPr>
              <a:t>2+</a:t>
            </a:r>
            <a:r>
              <a:rPr lang="en-US" sz="2100" b="1" dirty="0">
                <a:latin typeface="Tahoma" pitchFamily="34" charset="0"/>
              </a:rPr>
              <a:t> + 2 e</a:t>
            </a:r>
            <a:r>
              <a:rPr lang="en-US" sz="2100" b="1" baseline="30000" dirty="0">
                <a:latin typeface="Tahoma" pitchFamily="34" charset="0"/>
              </a:rPr>
              <a:t>-</a:t>
            </a:r>
            <a:endParaRPr lang="en-US" sz="2100" b="1" dirty="0">
              <a:latin typeface="Tahoma" pitchFamily="34" charset="0"/>
            </a:endParaRPr>
          </a:p>
          <a:p>
            <a:pPr algn="ctr"/>
            <a:r>
              <a:rPr lang="en-US" sz="2100" b="1" dirty="0">
                <a:solidFill>
                  <a:srgbClr val="339966"/>
                </a:solidFill>
                <a:latin typeface="Tahoma" pitchFamily="34" charset="0"/>
              </a:rPr>
              <a:t>oxid</a:t>
            </a:r>
            <a:r>
              <a:rPr lang="en-US" sz="2100" b="1" dirty="0">
                <a:solidFill>
                  <a:srgbClr val="FF0000"/>
                </a:solidFill>
                <a:latin typeface="Tahoma" pitchFamily="34" charset="0"/>
              </a:rPr>
              <a:t>a</a:t>
            </a:r>
            <a:r>
              <a:rPr lang="en-US" sz="2100" b="1" dirty="0">
                <a:solidFill>
                  <a:srgbClr val="339966"/>
                </a:solidFill>
                <a:latin typeface="Tahoma" pitchFamily="34" charset="0"/>
              </a:rPr>
              <a:t>tion</a:t>
            </a:r>
            <a:endParaRPr lang="en-GB" sz="3600" dirty="0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4310063" y="5330825"/>
            <a:ext cx="2851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2100" b="1" dirty="0">
                <a:latin typeface="Tahoma" pitchFamily="34" charset="0"/>
              </a:rPr>
              <a:t>Cu</a:t>
            </a:r>
            <a:r>
              <a:rPr lang="en-US" sz="2100" b="1" baseline="30000" dirty="0">
                <a:latin typeface="Tahoma" pitchFamily="34" charset="0"/>
              </a:rPr>
              <a:t>2+</a:t>
            </a:r>
            <a:r>
              <a:rPr lang="en-US" sz="2100" b="1" dirty="0">
                <a:latin typeface="Tahoma" pitchFamily="34" charset="0"/>
              </a:rPr>
              <a:t> + 2 e</a:t>
            </a:r>
            <a:r>
              <a:rPr lang="en-US" sz="2100" b="1" baseline="30000" dirty="0">
                <a:latin typeface="Tahoma" pitchFamily="34" charset="0"/>
              </a:rPr>
              <a:t>-</a:t>
            </a:r>
            <a:r>
              <a:rPr lang="en-US" sz="2100" b="1" dirty="0">
                <a:latin typeface="Tahoma" pitchFamily="34" charset="0"/>
              </a:rPr>
              <a:t> </a:t>
            </a:r>
            <a:r>
              <a:rPr lang="en-US" sz="2100" b="1" dirty="0">
                <a:latin typeface="Tahoma" pitchFamily="34" charset="0"/>
                <a:sym typeface="Symbol" pitchFamily="18" charset="2"/>
              </a:rPr>
              <a:t></a:t>
            </a:r>
            <a:r>
              <a:rPr lang="en-US" sz="2100" b="1" dirty="0">
                <a:latin typeface="Tahoma" pitchFamily="34" charset="0"/>
              </a:rPr>
              <a:t> Cu</a:t>
            </a:r>
          </a:p>
          <a:p>
            <a:pPr algn="ctr"/>
            <a:r>
              <a:rPr lang="en-US" sz="2100" b="1" dirty="0">
                <a:solidFill>
                  <a:srgbClr val="339966"/>
                </a:solidFill>
                <a:latin typeface="Tahoma" pitchFamily="34" charset="0"/>
              </a:rPr>
              <a:t>redu</a:t>
            </a:r>
            <a:r>
              <a:rPr lang="en-US" sz="2100" b="1" dirty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100" b="1" dirty="0">
                <a:solidFill>
                  <a:srgbClr val="339966"/>
                </a:solidFill>
                <a:latin typeface="Tahoma" pitchFamily="34" charset="0"/>
              </a:rPr>
              <a:t>tion</a:t>
            </a:r>
            <a:endParaRPr lang="en-GB" sz="3600" dirty="0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1260475" y="69215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Tahoma" pitchFamily="34" charset="0"/>
              </a:rPr>
              <a:t>- electrode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an</a:t>
            </a:r>
            <a:r>
              <a:rPr lang="en-US" sz="2000" b="1" dirty="0" smtClean="0">
                <a:latin typeface="Tahoma" pitchFamily="34" charset="0"/>
              </a:rPr>
              <a:t>ode</a:t>
            </a:r>
          </a:p>
          <a:p>
            <a:pPr algn="ctr"/>
            <a:r>
              <a:rPr lang="en-US" sz="2000" b="1" dirty="0" smtClean="0">
                <a:solidFill>
                  <a:srgbClr val="339966"/>
                </a:solidFill>
                <a:latin typeface="Tahoma" pitchFamily="34" charset="0"/>
              </a:rPr>
              <a:t>oxid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a</a:t>
            </a:r>
            <a:r>
              <a:rPr lang="en-US" sz="2000" b="1" dirty="0" smtClean="0">
                <a:solidFill>
                  <a:srgbClr val="339966"/>
                </a:solidFill>
                <a:latin typeface="Tahoma" pitchFamily="34" charset="0"/>
              </a:rPr>
              <a:t>tion</a:t>
            </a:r>
            <a:endParaRPr lang="en-GB" sz="3200" dirty="0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589588" y="692150"/>
            <a:ext cx="15557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Tahoma" pitchFamily="34" charset="0"/>
              </a:rPr>
              <a:t>+ electrode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000" b="1" dirty="0" smtClean="0">
                <a:latin typeface="Tahoma" pitchFamily="34" charset="0"/>
              </a:rPr>
              <a:t>athode</a:t>
            </a:r>
          </a:p>
          <a:p>
            <a:pPr algn="ctr"/>
            <a:r>
              <a:rPr lang="en-US" sz="2000" b="1" dirty="0" smtClean="0">
                <a:solidFill>
                  <a:srgbClr val="339966"/>
                </a:solidFill>
                <a:latin typeface="Tahoma" pitchFamily="34" charset="0"/>
              </a:rPr>
              <a:t>redu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sz="2000" b="1" dirty="0" smtClean="0">
                <a:solidFill>
                  <a:srgbClr val="339966"/>
                </a:solidFill>
                <a:latin typeface="Tahoma" pitchFamily="34" charset="0"/>
              </a:rPr>
              <a:t>tion</a:t>
            </a:r>
            <a:endParaRPr lang="en-GB" sz="3200" dirty="0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 flipV="1">
            <a:off x="4194175" y="938213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4194175" y="1125538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V="1">
            <a:off x="5437188" y="1885950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H="1" flipV="1">
            <a:off x="5280025" y="1885950"/>
            <a:ext cx="157163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H="1">
            <a:off x="2797175" y="1885950"/>
            <a:ext cx="157163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>
            <a:off x="2951163" y="1885950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3573463" y="1316038"/>
            <a:ext cx="12430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r>
              <a:rPr lang="en-US" sz="1600">
                <a:latin typeface="Tahoma" pitchFamily="34" charset="0"/>
              </a:rPr>
              <a:t>electron flow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323850" y="2641600"/>
            <a:ext cx="216376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1600">
                <a:latin typeface="Tahoma" pitchFamily="34" charset="0"/>
              </a:rPr>
              <a:t>At this electrode the metal loses electrons and so is oxidised to metal ions.</a:t>
            </a:r>
          </a:p>
          <a:p>
            <a:pPr algn="ctr"/>
            <a:endParaRPr lang="en-US" sz="16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These electrons make the electrode negative.</a:t>
            </a:r>
            <a:endParaRPr lang="en-GB" sz="2400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5902325" y="2641600"/>
            <a:ext cx="2486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/>
            <a:r>
              <a:rPr lang="en-US" sz="1600">
                <a:latin typeface="Tahoma" pitchFamily="34" charset="0"/>
              </a:rPr>
              <a:t>At this electrode the metal ions gain electrons and so is reduced to metal atoms.</a:t>
            </a:r>
          </a:p>
          <a:p>
            <a:pPr algn="ctr"/>
            <a:endParaRPr lang="en-US" sz="16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As electrons are used up, this makes the electrode positive.</a:t>
            </a:r>
            <a:endParaRPr lang="en-GB" sz="2400"/>
          </a:p>
        </p:txBody>
      </p: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5219700" y="3429000"/>
            <a:ext cx="43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r>
              <a:rPr lang="en-US" sz="1200">
                <a:latin typeface="Times New Roman" pitchFamily="18" charset="0"/>
              </a:rPr>
              <a:t>  </a:t>
            </a:r>
            <a:r>
              <a:rPr lang="en-US" sz="1600">
                <a:latin typeface="Tahoma" pitchFamily="34" charset="0"/>
              </a:rPr>
              <a:t>Cu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296" y="0"/>
            <a:ext cx="1907704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REDCAT</a:t>
            </a:r>
          </a:p>
        </p:txBody>
      </p:sp>
      <p:pic>
        <p:nvPicPr>
          <p:cNvPr id="5122" name="Picture 2" descr="https://s-media-cache-ak0.pinimg.com/236x/ab/69/b5/ab69b58343b7a4bfac0df61425efa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180" y="4909863"/>
            <a:ext cx="1384820" cy="194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82442"/>
            <a:ext cx="8305800" cy="530294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Simple way to represent cells ...</a:t>
            </a:r>
          </a:p>
          <a:p>
            <a:r>
              <a:rPr lang="en-GB" dirty="0"/>
              <a:t>Standard </a:t>
            </a:r>
            <a:r>
              <a:rPr lang="en-GB" b="1" dirty="0"/>
              <a:t>cell notation </a:t>
            </a:r>
            <a:r>
              <a:rPr lang="en-GB" dirty="0"/>
              <a:t>or </a:t>
            </a:r>
            <a:r>
              <a:rPr lang="en-GB" b="1" dirty="0"/>
              <a:t>cell diagram </a:t>
            </a:r>
            <a:r>
              <a:rPr lang="en-GB" dirty="0"/>
              <a:t>for zinc/copper cell.</a:t>
            </a:r>
          </a:p>
          <a:p>
            <a:r>
              <a:rPr lang="en-GB" dirty="0"/>
              <a:t> </a:t>
            </a:r>
          </a:p>
          <a:p>
            <a:pPr algn="ctr"/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Zn(s) I Zn</a:t>
            </a:r>
            <a:r>
              <a:rPr lang="en-GB" baseline="30000" dirty="0"/>
              <a:t>2+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II Cu</a:t>
            </a:r>
            <a:r>
              <a:rPr lang="en-GB" baseline="30000" dirty="0"/>
              <a:t>2+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</a:t>
            </a:r>
            <a:r>
              <a:rPr lang="en-GB" dirty="0" err="1"/>
              <a:t>ICu</a:t>
            </a:r>
            <a:r>
              <a:rPr lang="en-GB" dirty="0"/>
              <a:t>(s)</a:t>
            </a:r>
          </a:p>
          <a:p>
            <a:endParaRPr lang="en-GB" dirty="0"/>
          </a:p>
          <a:p>
            <a:r>
              <a:rPr lang="en-GB" dirty="0"/>
              <a:t>Single vertical line: Separates 2 phases (s, and </a:t>
            </a:r>
            <a:r>
              <a:rPr lang="en-GB" dirty="0" err="1"/>
              <a:t>aq</a:t>
            </a:r>
            <a:r>
              <a:rPr lang="en-GB" dirty="0"/>
              <a:t>)</a:t>
            </a:r>
          </a:p>
          <a:p>
            <a:r>
              <a:rPr lang="en-GB" dirty="0"/>
              <a:t>Double vertical line: Salt bridge.</a:t>
            </a:r>
          </a:p>
          <a:p>
            <a:r>
              <a:rPr lang="en-GB" dirty="0"/>
              <a:t>2 (</a:t>
            </a:r>
            <a:r>
              <a:rPr lang="en-GB" dirty="0" err="1"/>
              <a:t>aq</a:t>
            </a:r>
            <a:r>
              <a:rPr lang="en-GB" dirty="0"/>
              <a:t>) solutions are next to the salt bridge</a:t>
            </a:r>
          </a:p>
          <a:p>
            <a:r>
              <a:rPr lang="en-GB" dirty="0"/>
              <a:t>2 single lines at each end</a:t>
            </a:r>
          </a:p>
          <a:p>
            <a:r>
              <a:rPr lang="en-GB" dirty="0"/>
              <a:t>If a half-cell contains a mixture of </a:t>
            </a:r>
            <a:r>
              <a:rPr lang="en-GB" dirty="0" err="1"/>
              <a:t>aq</a:t>
            </a:r>
            <a:r>
              <a:rPr lang="en-GB" dirty="0"/>
              <a:t> ions, a comma is used to separate them</a:t>
            </a:r>
          </a:p>
          <a:p>
            <a:r>
              <a:rPr lang="en-GB" dirty="0"/>
              <a:t>Fe(s) I Fe</a:t>
            </a:r>
            <a:r>
              <a:rPr lang="en-GB" baseline="30000" dirty="0"/>
              <a:t>2+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), Fe</a:t>
            </a:r>
            <a:r>
              <a:rPr lang="en-GB" baseline="30000" dirty="0"/>
              <a:t>3+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GB" b="1" dirty="0"/>
              <a:t>Representing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2708920"/>
            <a:ext cx="407367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OIL			RIG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R 	  O    	   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	  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ChangeArrowheads="1"/>
          </p:cNvSpPr>
          <p:nvPr/>
        </p:nvSpPr>
        <p:spPr bwMode="auto">
          <a:xfrm>
            <a:off x="447675" y="3284538"/>
            <a:ext cx="8334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>
                <a:latin typeface="Tahoma" pitchFamily="34" charset="0"/>
              </a:rPr>
              <a:t>Ni(s) | Ni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 || Sn</a:t>
            </a:r>
            <a:r>
              <a:rPr lang="en-GB" sz="2800" b="1" baseline="30000">
                <a:latin typeface="Tahoma" pitchFamily="34" charset="0"/>
              </a:rPr>
              <a:t>4+</a:t>
            </a:r>
            <a:r>
              <a:rPr lang="en-GB" sz="2800" b="1">
                <a:latin typeface="Tahoma" pitchFamily="34" charset="0"/>
              </a:rPr>
              <a:t>(aq), Sn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 | Pt(s)</a:t>
            </a:r>
          </a:p>
        </p:txBody>
      </p:sp>
      <p:sp>
        <p:nvSpPr>
          <p:cNvPr id="26627" name="Rectangle 18"/>
          <p:cNvSpPr>
            <a:spLocks noChangeArrowheads="1"/>
          </p:cNvSpPr>
          <p:nvPr/>
        </p:nvSpPr>
        <p:spPr bwMode="auto">
          <a:xfrm>
            <a:off x="1403350" y="4581525"/>
            <a:ext cx="6380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>
                <a:latin typeface="Tahoma" pitchFamily="34" charset="0"/>
              </a:rPr>
              <a:t>K(s) | K</a:t>
            </a:r>
            <a:r>
              <a:rPr lang="en-GB" sz="2800" b="1" baseline="30000">
                <a:latin typeface="Tahoma" pitchFamily="34" charset="0"/>
              </a:rPr>
              <a:t>+</a:t>
            </a:r>
            <a:r>
              <a:rPr lang="en-GB" sz="2800" b="1">
                <a:latin typeface="Tahoma" pitchFamily="34" charset="0"/>
              </a:rPr>
              <a:t>(aq) || Mg</a:t>
            </a:r>
            <a:r>
              <a:rPr lang="en-GB" sz="2800" b="1" baseline="30000">
                <a:latin typeface="Tahoma" pitchFamily="34" charset="0"/>
              </a:rPr>
              <a:t>2+</a:t>
            </a:r>
            <a:r>
              <a:rPr lang="en-GB" sz="2800" b="1">
                <a:latin typeface="Tahoma" pitchFamily="34" charset="0"/>
              </a:rPr>
              <a:t>(aq) | Mg(s)</a:t>
            </a:r>
          </a:p>
        </p:txBody>
      </p: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251520" y="620713"/>
            <a:ext cx="889248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 dirty="0" smtClean="0">
                <a:solidFill>
                  <a:srgbClr val="FF0000"/>
                </a:solidFill>
                <a:latin typeface="Tahoma" pitchFamily="34" charset="0"/>
              </a:rPr>
              <a:t>OIL 					RIG</a:t>
            </a:r>
          </a:p>
          <a:p>
            <a:pPr algn="ctr">
              <a:spcBef>
                <a:spcPct val="50000"/>
              </a:spcBef>
            </a:pPr>
            <a:r>
              <a:rPr lang="en-GB" sz="5400" b="1" dirty="0" smtClean="0">
                <a:solidFill>
                  <a:srgbClr val="FF0000"/>
                </a:solidFill>
                <a:latin typeface="Tahoma" pitchFamily="34" charset="0"/>
              </a:rPr>
              <a:t>RO					OR</a:t>
            </a:r>
            <a:endParaRPr lang="en-GB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7580" y="0"/>
            <a:ext cx="3366628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UNLESS TOLD IN THE QUESTION …</a:t>
            </a:r>
          </a:p>
          <a:p>
            <a:pPr algn="ctr"/>
            <a:r>
              <a:rPr lang="en-GB" sz="2800" b="1" dirty="0" smtClean="0"/>
              <a:t>R</a:t>
            </a:r>
            <a:r>
              <a:rPr lang="en-GB" dirty="0" smtClean="0"/>
              <a:t>eduction on the </a:t>
            </a:r>
            <a:r>
              <a:rPr lang="en-GB" b="1" dirty="0" smtClean="0"/>
              <a:t>RIGHT</a:t>
            </a:r>
          </a:p>
          <a:p>
            <a:pPr algn="ctr"/>
            <a:r>
              <a:rPr lang="en-GB" sz="2800" b="1" dirty="0" smtClean="0"/>
              <a:t>L</a:t>
            </a:r>
            <a:r>
              <a:rPr lang="en-GB" dirty="0" smtClean="0"/>
              <a:t>owest on the </a:t>
            </a:r>
            <a:r>
              <a:rPr lang="en-GB" b="1" dirty="0" smtClean="0"/>
              <a:t>LEFT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46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Magnesium and Copper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Mg: </a:t>
            </a:r>
            <a:r>
              <a:rPr lang="en-GB" dirty="0"/>
              <a:t>E°</a:t>
            </a:r>
            <a:r>
              <a:rPr lang="en-GB" dirty="0" smtClean="0"/>
              <a:t>= -2.37V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Cu: </a:t>
            </a:r>
            <a:r>
              <a:rPr lang="en-GB" dirty="0"/>
              <a:t>E°</a:t>
            </a:r>
            <a:r>
              <a:rPr lang="en-GB" dirty="0" smtClean="0"/>
              <a:t> = +0.34V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Which one will carry out oxidation?</a:t>
            </a:r>
          </a:p>
          <a:p>
            <a:pPr marL="0" indent="0">
              <a:buNone/>
            </a:pPr>
            <a:r>
              <a:rPr lang="en-GB" dirty="0" smtClean="0"/>
              <a:t>Which one will carry out reduction?</a:t>
            </a:r>
          </a:p>
          <a:p>
            <a:pPr marL="0" indent="0">
              <a:buNone/>
            </a:pPr>
            <a:r>
              <a:rPr lang="en-GB" dirty="0" smtClean="0"/>
              <a:t>What is the overall </a:t>
            </a:r>
            <a:r>
              <a:rPr lang="en-GB" dirty="0" err="1" smtClean="0"/>
              <a:t>emf</a:t>
            </a:r>
            <a:r>
              <a:rPr lang="en-GB" dirty="0" smtClean="0"/>
              <a:t> of the cell?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(Clue: </a:t>
            </a:r>
            <a:r>
              <a:rPr lang="en-GB" dirty="0"/>
              <a:t>E</a:t>
            </a:r>
            <a:r>
              <a:rPr lang="en-GB" dirty="0" smtClean="0"/>
              <a:t>° </a:t>
            </a:r>
            <a:r>
              <a:rPr lang="en-GB" baseline="-25000" dirty="0" smtClean="0"/>
              <a:t>cell</a:t>
            </a:r>
            <a:r>
              <a:rPr lang="en-GB" dirty="0" smtClean="0"/>
              <a:t> = </a:t>
            </a:r>
            <a:r>
              <a:rPr lang="en-GB" dirty="0" err="1" smtClean="0"/>
              <a:t>E°</a:t>
            </a:r>
            <a:r>
              <a:rPr lang="en-GB" baseline="-25000" dirty="0" err="1" smtClean="0"/>
              <a:t>right</a:t>
            </a:r>
            <a:r>
              <a:rPr lang="en-GB" baseline="-25000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E°</a:t>
            </a:r>
            <a:r>
              <a:rPr lang="en-GB" baseline="-25000" dirty="0" err="1" smtClean="0"/>
              <a:t>left</a:t>
            </a:r>
            <a:r>
              <a:rPr lang="en-GB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08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Calculating </a:t>
            </a:r>
            <a:r>
              <a:rPr lang="en-GB" dirty="0" err="1" smtClean="0">
                <a:solidFill>
                  <a:srgbClr val="002060"/>
                </a:solidFill>
              </a:rPr>
              <a:t>emf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i="1" dirty="0" smtClean="0">
                <a:solidFill>
                  <a:srgbClr val="002060"/>
                </a:solidFill>
              </a:rPr>
              <a:t>E</a:t>
            </a:r>
            <a:r>
              <a:rPr lang="el-GR" baseline="30000" dirty="0">
                <a:solidFill>
                  <a:srgbClr val="002060"/>
                </a:solidFill>
              </a:rPr>
              <a:t>θ</a:t>
            </a:r>
            <a:r>
              <a:rPr lang="en-GB" baseline="-25000" dirty="0" smtClean="0">
                <a:solidFill>
                  <a:srgbClr val="002060"/>
                </a:solidFill>
              </a:rPr>
              <a:t>cell</a:t>
            </a:r>
            <a:r>
              <a:rPr lang="en-GB" dirty="0" smtClean="0">
                <a:solidFill>
                  <a:srgbClr val="002060"/>
                </a:solidFill>
              </a:rPr>
              <a:t>)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2204864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>
                <a:latin typeface="Tahoma" pitchFamily="34" charset="0"/>
              </a:rPr>
              <a:t>Zn</a:t>
            </a:r>
            <a:r>
              <a:rPr lang="en-GB" sz="2000" b="1" baseline="30000" dirty="0">
                <a:latin typeface="Tahoma" pitchFamily="34" charset="0"/>
              </a:rPr>
              <a:t>2+</a:t>
            </a:r>
            <a:r>
              <a:rPr lang="en-GB" sz="2000" b="1" dirty="0">
                <a:latin typeface="Tahoma" pitchFamily="34" charset="0"/>
              </a:rPr>
              <a:t> + 2 e</a:t>
            </a:r>
            <a:r>
              <a:rPr lang="en-GB" sz="2000" b="1" baseline="30000" dirty="0">
                <a:latin typeface="Tahoma" pitchFamily="34" charset="0"/>
              </a:rPr>
              <a:t>-</a:t>
            </a:r>
            <a:r>
              <a:rPr lang="en-GB" sz="2000" b="1" dirty="0">
                <a:latin typeface="Tahoma" pitchFamily="34" charset="0"/>
              </a:rPr>
              <a:t> </a:t>
            </a:r>
            <a:r>
              <a:rPr lang="en-GB" sz="2000" b="1" dirty="0" smtClean="0">
                <a:latin typeface="Calibri"/>
                <a:sym typeface="Chemistry Serif" pitchFamily="2" charset="2"/>
              </a:rPr>
              <a:t>↔</a:t>
            </a:r>
            <a:r>
              <a:rPr lang="en-GB" sz="2000" b="1" dirty="0" smtClean="0">
                <a:latin typeface="Tahoma" pitchFamily="34" charset="0"/>
                <a:sym typeface="Chemistry Serif" pitchFamily="2" charset="2"/>
              </a:rPr>
              <a:t> Zn		</a:t>
            </a:r>
            <a:r>
              <a:rPr lang="en-GB" sz="2400" b="1" dirty="0" smtClean="0"/>
              <a:t>E° = -0.76</a:t>
            </a:r>
            <a:r>
              <a:rPr lang="en-GB" sz="2400" b="1" dirty="0" smtClean="0">
                <a:latin typeface="Tahoma" pitchFamily="34" charset="0"/>
                <a:sym typeface="Chemistry Serif" pitchFamily="2" charset="2"/>
              </a:rPr>
              <a:t>  </a:t>
            </a:r>
            <a:r>
              <a:rPr lang="en-GB" sz="2800" b="1" dirty="0" smtClean="0">
                <a:latin typeface="Tahoma" pitchFamily="34" charset="0"/>
              </a:rPr>
              <a:t> </a:t>
            </a:r>
            <a:endParaRPr lang="en-GB" sz="2800" b="1" dirty="0">
              <a:latin typeface="Tahoma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1520" y="2776368"/>
            <a:ext cx="55007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>
                <a:latin typeface="Tahoma" pitchFamily="34" charset="0"/>
              </a:rPr>
              <a:t>Cu</a:t>
            </a:r>
            <a:r>
              <a:rPr lang="en-GB" sz="2000" b="1" baseline="30000" dirty="0">
                <a:latin typeface="Tahoma" pitchFamily="34" charset="0"/>
              </a:rPr>
              <a:t>2+</a:t>
            </a:r>
            <a:r>
              <a:rPr lang="en-GB" sz="2000" b="1" dirty="0">
                <a:latin typeface="Tahoma" pitchFamily="34" charset="0"/>
              </a:rPr>
              <a:t> + 2 e</a:t>
            </a:r>
            <a:r>
              <a:rPr lang="en-GB" sz="2000" b="1" baseline="30000" dirty="0">
                <a:latin typeface="Tahoma" pitchFamily="34" charset="0"/>
              </a:rPr>
              <a:t>-</a:t>
            </a:r>
            <a:r>
              <a:rPr lang="en-GB" sz="2000" b="1" dirty="0">
                <a:latin typeface="Tahoma" pitchFamily="34" charset="0"/>
              </a:rPr>
              <a:t> </a:t>
            </a:r>
            <a:r>
              <a:rPr lang="en-GB" sz="2000" b="1" dirty="0" smtClean="0">
                <a:latin typeface="Calibri"/>
                <a:sym typeface="Chemistry Serif" pitchFamily="2" charset="2"/>
              </a:rPr>
              <a:t>↔</a:t>
            </a:r>
            <a:r>
              <a:rPr lang="en-GB" sz="2000" b="1" dirty="0" smtClean="0">
                <a:latin typeface="Tahoma" pitchFamily="34" charset="0"/>
                <a:sym typeface="Chemistry Serif" pitchFamily="2" charset="2"/>
              </a:rPr>
              <a:t> Cu		</a:t>
            </a:r>
            <a:r>
              <a:rPr lang="en-GB" sz="2400" b="1" dirty="0" smtClean="0"/>
              <a:t>E° = +0.34</a:t>
            </a:r>
            <a:r>
              <a:rPr lang="en-GB" sz="2400" b="1" dirty="0" smtClean="0">
                <a:latin typeface="Tahoma" pitchFamily="34" charset="0"/>
                <a:sym typeface="Chemistry Serif" pitchFamily="2" charset="2"/>
              </a:rPr>
              <a:t>  </a:t>
            </a:r>
            <a:r>
              <a:rPr lang="en-GB" sz="2800" b="1" dirty="0" smtClean="0">
                <a:latin typeface="Tahoma" pitchFamily="34" charset="0"/>
              </a:rPr>
              <a:t> </a:t>
            </a:r>
          </a:p>
          <a:p>
            <a:r>
              <a:rPr lang="en-GB" sz="2400" b="1" dirty="0" smtClean="0">
                <a:latin typeface="Tahoma" pitchFamily="34" charset="0"/>
              </a:rPr>
              <a:t> </a:t>
            </a:r>
            <a:endParaRPr lang="en-GB" sz="2400" b="1" dirty="0">
              <a:latin typeface="Tahoma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658334" y="4797152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Zn  + Cu</a:t>
            </a:r>
            <a:r>
              <a:rPr lang="en-GB" sz="2400" b="1" baseline="30000" dirty="0" smtClean="0">
                <a:solidFill>
                  <a:srgbClr val="FF0000"/>
                </a:solidFill>
                <a:latin typeface="Tahoma" pitchFamily="34" charset="0"/>
              </a:rPr>
              <a:t>2+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sym typeface="Chemistry Serif" pitchFamily="2" charset="2"/>
              </a:rPr>
              <a:t>→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  <a:sym typeface="Chemistry Serif" pitchFamily="2" charset="2"/>
              </a:rPr>
              <a:t>  Zn</a:t>
            </a:r>
            <a:r>
              <a:rPr lang="en-GB" sz="2400" b="1" baseline="30000" dirty="0" smtClean="0">
                <a:solidFill>
                  <a:srgbClr val="FF0000"/>
                </a:solidFill>
                <a:latin typeface="Tahoma" pitchFamily="34" charset="0"/>
                <a:sym typeface="Chemistry Serif" pitchFamily="2" charset="2"/>
              </a:rPr>
              <a:t>2+ 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  <a:sym typeface="Chemistry Serif" pitchFamily="2" charset="2"/>
              </a:rPr>
              <a:t>+ Cu</a:t>
            </a:r>
            <a:endParaRPr lang="en-GB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7135" y="5445224"/>
            <a:ext cx="8305800" cy="201622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sz="3200" i="1" dirty="0">
                <a:solidFill>
                  <a:srgbClr val="002060"/>
                </a:solidFill>
              </a:rPr>
              <a:t>E</a:t>
            </a:r>
            <a:r>
              <a:rPr lang="el-GR" sz="3200" baseline="30000" dirty="0">
                <a:solidFill>
                  <a:srgbClr val="002060"/>
                </a:solidFill>
              </a:rPr>
              <a:t>θ</a:t>
            </a:r>
            <a:r>
              <a:rPr lang="en-GB" sz="3200" baseline="-25000" dirty="0">
                <a:solidFill>
                  <a:srgbClr val="002060"/>
                </a:solidFill>
              </a:rPr>
              <a:t>cell</a:t>
            </a:r>
            <a:r>
              <a:rPr lang="en-GB" sz="3200" dirty="0">
                <a:solidFill>
                  <a:srgbClr val="002060"/>
                </a:solidFill>
              </a:rPr>
              <a:t> = </a:t>
            </a:r>
            <a:r>
              <a:rPr lang="en-GB" sz="3200" i="1" dirty="0">
                <a:solidFill>
                  <a:srgbClr val="002060"/>
                </a:solidFill>
              </a:rPr>
              <a:t>E</a:t>
            </a:r>
            <a:r>
              <a:rPr lang="el-GR" sz="3200" baseline="30000" dirty="0">
                <a:solidFill>
                  <a:srgbClr val="002060"/>
                </a:solidFill>
              </a:rPr>
              <a:t>θ</a:t>
            </a:r>
            <a:r>
              <a:rPr lang="en-GB" sz="3200" baseline="-25000" dirty="0">
                <a:solidFill>
                  <a:srgbClr val="002060"/>
                </a:solidFill>
              </a:rPr>
              <a:t>R</a:t>
            </a:r>
            <a:r>
              <a:rPr lang="en-GB" sz="3200" dirty="0">
                <a:solidFill>
                  <a:srgbClr val="002060"/>
                </a:solidFill>
              </a:rPr>
              <a:t> - </a:t>
            </a:r>
            <a:r>
              <a:rPr lang="en-GB" sz="3200" i="1" dirty="0">
                <a:solidFill>
                  <a:srgbClr val="002060"/>
                </a:solidFill>
              </a:rPr>
              <a:t>E</a:t>
            </a:r>
            <a:r>
              <a:rPr lang="el-GR" sz="3200" baseline="30000" dirty="0">
                <a:solidFill>
                  <a:srgbClr val="002060"/>
                </a:solidFill>
              </a:rPr>
              <a:t>θ</a:t>
            </a:r>
            <a:r>
              <a:rPr lang="en-GB" sz="3200" baseline="-25000" dirty="0">
                <a:solidFill>
                  <a:srgbClr val="002060"/>
                </a:solidFill>
              </a:rPr>
              <a:t>L</a:t>
            </a:r>
          </a:p>
          <a:p>
            <a:pPr marL="457200" indent="-457200">
              <a:buNone/>
            </a:pPr>
            <a:endParaRPr lang="en-GB" baseline="-25000" dirty="0" smtClean="0"/>
          </a:p>
          <a:p>
            <a:pPr marL="457200" indent="-45720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= +0.34 – (-0.76) = +1.10V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268760"/>
            <a:ext cx="256672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en-GB" sz="3200" i="1" dirty="0" smtClean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cell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= </a:t>
            </a:r>
            <a:r>
              <a:rPr lang="en-GB" sz="3200" i="1" dirty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R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- </a:t>
            </a:r>
            <a:r>
              <a:rPr lang="en-GB" sz="3200" i="1" dirty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L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9647" y="1268760"/>
            <a:ext cx="418204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en-GB" sz="3200" i="1" dirty="0" smtClean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cell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= </a:t>
            </a:r>
            <a:r>
              <a:rPr lang="en-GB" sz="3200" i="1" dirty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Reduced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- </a:t>
            </a:r>
            <a:r>
              <a:rPr lang="en-GB" sz="3200" i="1" dirty="0">
                <a:solidFill>
                  <a:srgbClr val="FF0000"/>
                </a:solidFill>
              </a:rPr>
              <a:t>E</a:t>
            </a:r>
            <a:r>
              <a:rPr lang="el-GR" sz="3200" baseline="30000" dirty="0" smtClean="0">
                <a:solidFill>
                  <a:srgbClr val="FF0000"/>
                </a:solidFill>
              </a:rPr>
              <a:t>θ</a:t>
            </a:r>
            <a:r>
              <a:rPr lang="en-GB" sz="3200" baseline="-25000" dirty="0" smtClean="0">
                <a:solidFill>
                  <a:srgbClr val="FF0000"/>
                </a:solidFill>
              </a:rPr>
              <a:t>oxidised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9613" y="1955953"/>
            <a:ext cx="3366628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UNLESS TOLD IN THE QUESTION …</a:t>
            </a:r>
          </a:p>
          <a:p>
            <a:pPr algn="ctr"/>
            <a:r>
              <a:rPr lang="en-GB" sz="2800" b="1" dirty="0" smtClean="0"/>
              <a:t>R</a:t>
            </a:r>
            <a:r>
              <a:rPr lang="en-GB" dirty="0" smtClean="0"/>
              <a:t>eduction on the </a:t>
            </a:r>
            <a:r>
              <a:rPr lang="en-GB" b="1" dirty="0" smtClean="0"/>
              <a:t>RIGHT</a:t>
            </a:r>
          </a:p>
          <a:p>
            <a:pPr algn="ctr"/>
            <a:r>
              <a:rPr lang="en-GB" sz="2800" b="1" dirty="0" smtClean="0"/>
              <a:t>L</a:t>
            </a:r>
            <a:r>
              <a:rPr lang="en-GB" dirty="0" smtClean="0"/>
              <a:t>owest on the </a:t>
            </a:r>
            <a:r>
              <a:rPr lang="en-GB" b="1" dirty="0" smtClean="0"/>
              <a:t>LEFT</a:t>
            </a:r>
          </a:p>
          <a:p>
            <a:pPr algn="ctr"/>
            <a:r>
              <a:rPr lang="en-GB" b="1" dirty="0" smtClean="0"/>
              <a:t>(the most + goes in forward direction)</a:t>
            </a:r>
            <a:endParaRPr lang="en-GB" b="1" dirty="0"/>
          </a:p>
        </p:txBody>
      </p:sp>
      <p:sp>
        <p:nvSpPr>
          <p:cNvPr id="10" name="6-Point Star 9"/>
          <p:cNvSpPr/>
          <p:nvPr/>
        </p:nvSpPr>
        <p:spPr>
          <a:xfrm>
            <a:off x="5748955" y="4711459"/>
            <a:ext cx="2772593" cy="20608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+</a:t>
            </a:r>
            <a:r>
              <a:rPr lang="en-GB" dirty="0" smtClean="0">
                <a:solidFill>
                  <a:srgbClr val="002060"/>
                </a:solidFill>
              </a:rPr>
              <a:t> answers tells us that the reaction </a:t>
            </a:r>
            <a:r>
              <a:rPr lang="en-GB" b="1" dirty="0" smtClean="0">
                <a:solidFill>
                  <a:srgbClr val="002060"/>
                </a:solidFill>
              </a:rPr>
              <a:t>IS</a:t>
            </a:r>
            <a:r>
              <a:rPr lang="en-GB" dirty="0" smtClean="0">
                <a:solidFill>
                  <a:srgbClr val="002060"/>
                </a:solidFill>
              </a:rPr>
              <a:t> feasible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7839</TotalTime>
  <Words>1376</Words>
  <Application>Microsoft Office PowerPoint</Application>
  <PresentationFormat>On-screen Show (4:3)</PresentationFormat>
  <Paragraphs>191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Chemistry SansSerif</vt:lpstr>
      <vt:lpstr>Chemistry Serif</vt:lpstr>
      <vt:lpstr>Perpetua</vt:lpstr>
      <vt:lpstr>Segoe UI</vt:lpstr>
      <vt:lpstr>Symbol</vt:lpstr>
      <vt:lpstr>Tahoma</vt:lpstr>
      <vt:lpstr>Times New Roman</vt:lpstr>
      <vt:lpstr>PM_atom_molecule</vt:lpstr>
      <vt:lpstr>What is an Electrochemical Cell?</vt:lpstr>
      <vt:lpstr>Do Now - Zinc/copper electrochemical cell</vt:lpstr>
      <vt:lpstr>A simple zinc half-cell</vt:lpstr>
      <vt:lpstr>PowerPoint Presentation</vt:lpstr>
      <vt:lpstr>PowerPoint Presentation</vt:lpstr>
      <vt:lpstr>Representing Cells</vt:lpstr>
      <vt:lpstr>PowerPoint Presentation</vt:lpstr>
      <vt:lpstr>Example</vt:lpstr>
      <vt:lpstr>Calculating emf (Eθcell) </vt:lpstr>
      <vt:lpstr>Task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Electrode Potential Cell Diagrams</vt:lpstr>
      <vt:lpstr>Quick Check  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1006</cp:revision>
  <cp:lastPrinted>2014-01-14T14:28:45Z</cp:lastPrinted>
  <dcterms:created xsi:type="dcterms:W3CDTF">2011-03-27T12:01:19Z</dcterms:created>
  <dcterms:modified xsi:type="dcterms:W3CDTF">2018-04-08T12:15:56Z</dcterms:modified>
</cp:coreProperties>
</file>