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activeX/activeX4.xml" ContentType="application/vnd.ms-office.activeX+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activeX/activeX9.xml" ContentType="application/vnd.ms-office.activeX+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activeX/activeX7.xml" ContentType="application/vnd.ms-office.activeX+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ms-office.activeX"/>
  <Override PartName="/ppt/notesSlides/notesSlide3.xml" ContentType="application/vnd.openxmlformats-officedocument.presentationml.notesSlide+xml"/>
  <Override PartName="/ppt/activeX/activeX5.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activeX/activeX10.xml" ContentType="application/vnd.ms-office.activeX+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activeX/activeX8.xml" ContentType="application/vnd.ms-office.activeX+xml"/>
  <Override PartName="/ppt/slides/slide8.xml" ContentType="application/vnd.openxmlformats-officedocument.presentationml.slide+xml"/>
  <Override PartName="/ppt/notesSlides/notesSlide4.xml" ContentType="application/vnd.openxmlformats-officedocument.presentationml.notesSlide+xml"/>
  <Override PartName="/ppt/activeX/activeX6.xml" ContentType="application/vnd.ms-office.activeX+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4" r:id="rId2"/>
    <p:sldId id="257" r:id="rId3"/>
    <p:sldId id="281" r:id="rId4"/>
    <p:sldId id="258" r:id="rId5"/>
    <p:sldId id="282" r:id="rId6"/>
    <p:sldId id="279" r:id="rId7"/>
    <p:sldId id="280" r:id="rId8"/>
    <p:sldId id="283" r:id="rId9"/>
    <p:sldId id="292" r:id="rId10"/>
    <p:sldId id="293" r:id="rId11"/>
    <p:sldId id="288" r:id="rId12"/>
    <p:sldId id="289" r:id="rId13"/>
    <p:sldId id="259" r:id="rId14"/>
    <p:sldId id="300" r:id="rId15"/>
    <p:sldId id="260" r:id="rId16"/>
    <p:sldId id="269" r:id="rId17"/>
    <p:sldId id="306" r:id="rId18"/>
    <p:sldId id="307" r:id="rId19"/>
    <p:sldId id="277" r:id="rId20"/>
    <p:sldId id="308" r:id="rId21"/>
    <p:sldId id="271" r:id="rId22"/>
    <p:sldId id="278" r:id="rId23"/>
    <p:sldId id="273" r:id="rId24"/>
    <p:sldId id="301" r:id="rId25"/>
    <p:sldId id="302" r:id="rId26"/>
    <p:sldId id="303" r:id="rId27"/>
    <p:sldId id="305" r:id="rId28"/>
    <p:sldId id="318" r:id="rId29"/>
    <p:sldId id="319" r:id="rId30"/>
    <p:sldId id="321" r:id="rId31"/>
    <p:sldId id="322" r:id="rId32"/>
    <p:sldId id="320" r:id="rId33"/>
    <p:sldId id="317" r:id="rId34"/>
    <p:sldId id="309" r:id="rId35"/>
    <p:sldId id="310" r:id="rId36"/>
    <p:sldId id="311" r:id="rId37"/>
    <p:sldId id="312" r:id="rId38"/>
    <p:sldId id="313" r:id="rId39"/>
    <p:sldId id="314" r:id="rId40"/>
    <p:sldId id="315" r:id="rId41"/>
    <p:sldId id="31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704711-FCB0-44E2-825F-DE44F996F647}" type="datetimeFigureOut">
              <a:rPr lang="en-GB" smtClean="0"/>
              <a:pPr/>
              <a:t>17/04/2016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DEADEA-4452-4E08-83A0-1E80005F333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EBC9515-9F44-40A3-8117-B480958821ED}" type="slidenum">
              <a:rPr lang="en-GB" smtClean="0">
                <a:solidFill>
                  <a:srgbClr val="000000"/>
                </a:solidFill>
              </a:rPr>
              <a:pPr/>
              <a:t>3</a:t>
            </a:fld>
            <a:endParaRPr lang="en-GB" smtClean="0">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mtClean="0"/>
              <a:t>Link to concentration and temperature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17DA75-813E-4E9C-92E9-560F3AB4D59F}" type="slidenum">
              <a:rPr lang="en-GB" smtClean="0"/>
              <a:pPr fontAlgn="base">
                <a:spcBef>
                  <a:spcPct val="0"/>
                </a:spcBef>
                <a:spcAft>
                  <a:spcPct val="0"/>
                </a:spcAft>
                <a:defRPr/>
              </a:pPr>
              <a:t>35</a:t>
            </a:fld>
            <a:endParaRPr lang="en-GB" smtClean="0"/>
          </a:p>
        </p:txBody>
      </p:sp>
      <p:sp>
        <p:nvSpPr>
          <p:cNvPr id="43011"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t>Boardworks GCSE Additional Science: Chemistry </a:t>
            </a:r>
          </a:p>
          <a:p>
            <a:pPr fontAlgn="base">
              <a:spcBef>
                <a:spcPct val="0"/>
              </a:spcBef>
              <a:spcAft>
                <a:spcPct val="0"/>
              </a:spcAft>
              <a:defRPr/>
            </a:pPr>
            <a:r>
              <a:rPr lang="en-GB" smtClean="0"/>
              <a:t>Rates of Reaction</a:t>
            </a:r>
          </a:p>
        </p:txBody>
      </p:sp>
      <p:sp>
        <p:nvSpPr>
          <p:cNvPr id="430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GB" b="1" smtClean="0"/>
              <a:t>Teacher notes</a:t>
            </a:r>
          </a:p>
          <a:p>
            <a:pPr eaLnBrk="1" hangingPunct="1">
              <a:spcBef>
                <a:spcPct val="0"/>
              </a:spcBef>
            </a:pPr>
            <a:r>
              <a:rPr lang="en-GB" smtClean="0"/>
              <a:t>This animation can be used to introduce the reaction between sodium thiosulfate and hydrochloric acid as a way of measuring the effect of temperature on rate of reaction. It could be shown as precursor to running the experiment in the lab, or as a revision exercise.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Record how fast product is produced.</a:t>
            </a: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567352-13A1-4964-A769-C8BBF7F54D68}" type="slidenum">
              <a:rPr lang="en-GB" smtClean="0"/>
              <a:pPr fontAlgn="base">
                <a:spcBef>
                  <a:spcPct val="0"/>
                </a:spcBef>
                <a:spcAft>
                  <a:spcPct val="0"/>
                </a:spcAft>
                <a:defRPr/>
              </a:pPr>
              <a:t>36</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One of the products is a gas which is released into the atmosphere. Cotton wool used to stop liquid been lost</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84DD0D-96E0-4E6F-83F3-2364808064C1}" type="slidenum">
              <a:rPr lang="en-GB" smtClean="0"/>
              <a:pPr fontAlgn="base">
                <a:spcBef>
                  <a:spcPct val="0"/>
                </a:spcBef>
                <a:spcAft>
                  <a:spcPct val="0"/>
                </a:spcAft>
                <a:defRPr/>
              </a:pPr>
              <a:t>40</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F84793-49F2-4C33-8AE6-FE664BA51D52}" type="slidenum">
              <a:rPr lang="en-GB" smtClean="0">
                <a:solidFill>
                  <a:srgbClr val="000000"/>
                </a:solidFill>
              </a:rPr>
              <a:pPr fontAlgn="base">
                <a:spcBef>
                  <a:spcPct val="0"/>
                </a:spcBef>
                <a:spcAft>
                  <a:spcPct val="0"/>
                </a:spcAft>
                <a:defRPr/>
              </a:pPr>
              <a:t>5</a:t>
            </a:fld>
            <a:endParaRPr lang="en-GB" smtClean="0">
              <a:solidFill>
                <a:srgbClr val="000000"/>
              </a:solidFill>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17DA75-813E-4E9C-92E9-560F3AB4D59F}" type="slidenum">
              <a:rPr lang="en-GB" smtClean="0"/>
              <a:pPr fontAlgn="base">
                <a:spcBef>
                  <a:spcPct val="0"/>
                </a:spcBef>
                <a:spcAft>
                  <a:spcPct val="0"/>
                </a:spcAft>
                <a:defRPr/>
              </a:pPr>
              <a:t>10</a:t>
            </a:fld>
            <a:endParaRPr lang="en-GB" smtClean="0"/>
          </a:p>
        </p:txBody>
      </p:sp>
      <p:sp>
        <p:nvSpPr>
          <p:cNvPr id="43011"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t>Boardworks GCSE Additional Science: Chemistry </a:t>
            </a:r>
          </a:p>
          <a:p>
            <a:pPr fontAlgn="base">
              <a:spcBef>
                <a:spcPct val="0"/>
              </a:spcBef>
              <a:spcAft>
                <a:spcPct val="0"/>
              </a:spcAft>
              <a:defRPr/>
            </a:pPr>
            <a:r>
              <a:rPr lang="en-GB" smtClean="0"/>
              <a:t>Rates of Reaction</a:t>
            </a:r>
          </a:p>
        </p:txBody>
      </p:sp>
      <p:sp>
        <p:nvSpPr>
          <p:cNvPr id="430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GB" b="1" smtClean="0"/>
              <a:t>Teacher notes</a:t>
            </a:r>
          </a:p>
          <a:p>
            <a:pPr eaLnBrk="1" hangingPunct="1">
              <a:spcBef>
                <a:spcPct val="0"/>
              </a:spcBef>
            </a:pPr>
            <a:r>
              <a:rPr lang="en-GB" smtClean="0"/>
              <a:t>This animation can be used to introduce the reaction between sodium thiosulfate and hydrochloric acid as a way of measuring the effect of temperature on rate of reaction. It could be shown as precursor to running the experiment in the lab, or as a revision exercise.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BD0FE4-1CCA-4FDC-A0CD-55C111AFC143}" type="slidenum">
              <a:rPr lang="en-GB" smtClean="0">
                <a:solidFill>
                  <a:srgbClr val="000000"/>
                </a:solidFill>
              </a:rPr>
              <a:pPr fontAlgn="base">
                <a:spcBef>
                  <a:spcPct val="0"/>
                </a:spcBef>
                <a:spcAft>
                  <a:spcPct val="0"/>
                </a:spcAft>
                <a:defRPr/>
              </a:pPr>
              <a:t>14</a:t>
            </a:fld>
            <a:endParaRPr lang="en-GB" smtClean="0">
              <a:solidFill>
                <a:srgbClr val="000000"/>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GB" sz="1800" smtClean="0"/>
              <a:t>Reactions do not proceed at a steady rate.</a:t>
            </a:r>
          </a:p>
          <a:p>
            <a:pPr eaLnBrk="1" hangingPunct="1">
              <a:lnSpc>
                <a:spcPct val="90000"/>
              </a:lnSpc>
              <a:spcBef>
                <a:spcPct val="0"/>
              </a:spcBef>
            </a:pPr>
            <a:r>
              <a:rPr lang="en-GB" sz="1800" smtClean="0"/>
              <a:t>   </a:t>
            </a:r>
          </a:p>
          <a:p>
            <a:pPr eaLnBrk="1" hangingPunct="1">
              <a:lnSpc>
                <a:spcPct val="90000"/>
              </a:lnSpc>
              <a:spcBef>
                <a:spcPct val="0"/>
              </a:spcBef>
            </a:pPr>
            <a:r>
              <a:rPr lang="en-GB" sz="1800" smtClean="0"/>
              <a:t>They start fast and get slower and slower.</a:t>
            </a:r>
          </a:p>
          <a:p>
            <a:pPr eaLnBrk="1" hangingPunct="1">
              <a:lnSpc>
                <a:spcPct val="90000"/>
              </a:lnSpc>
              <a:spcBef>
                <a:spcPct val="0"/>
              </a:spcBef>
            </a:pPr>
            <a:endParaRPr lang="en-GB" sz="1800" smtClean="0"/>
          </a:p>
          <a:p>
            <a:pPr eaLnBrk="1" hangingPunct="1">
              <a:lnSpc>
                <a:spcPct val="90000"/>
              </a:lnSpc>
              <a:spcBef>
                <a:spcPct val="0"/>
              </a:spcBef>
            </a:pPr>
            <a:r>
              <a:rPr lang="en-GB" sz="1800" smtClean="0"/>
              <a:t>This is not surprising because the reactant concentration (and the chance of collision) gets lower and lower as time progresses.</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EA0275-3E20-4713-B84F-9A88E61D48A5}" type="slidenum">
              <a:rPr lang="en-GB" smtClean="0">
                <a:solidFill>
                  <a:srgbClr val="000000"/>
                </a:solidFill>
              </a:rPr>
              <a:pPr fontAlgn="base">
                <a:spcBef>
                  <a:spcPct val="0"/>
                </a:spcBef>
                <a:spcAft>
                  <a:spcPct val="0"/>
                </a:spcAft>
                <a:defRPr/>
              </a:pPr>
              <a:t>18</a:t>
            </a:fld>
            <a:endParaRPr lang="en-GB"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Page 14 text book</a:t>
            </a:r>
            <a:endParaRPr lang="en-GB" dirty="0"/>
          </a:p>
        </p:txBody>
      </p:sp>
      <p:sp>
        <p:nvSpPr>
          <p:cNvPr id="4" name="Slide Number Placeholder 3"/>
          <p:cNvSpPr>
            <a:spLocks noGrp="1"/>
          </p:cNvSpPr>
          <p:nvPr>
            <p:ph type="sldNum" sz="quarter" idx="10"/>
          </p:nvPr>
        </p:nvSpPr>
        <p:spPr/>
        <p:txBody>
          <a:bodyPr/>
          <a:lstStyle/>
          <a:p>
            <a:fld id="{EEDEADEA-4452-4E08-83A0-1E80005F3331}" type="slidenum">
              <a:rPr lang="en-GB" smtClean="0"/>
              <a:pPr/>
              <a:t>19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FC9909-D508-464E-9823-727EF0E8C6A8}" type="slidenum">
              <a:rPr lang="en-GB" smtClean="0">
                <a:solidFill>
                  <a:srgbClr val="000000"/>
                </a:solidFill>
              </a:rPr>
              <a:pPr fontAlgn="base">
                <a:spcBef>
                  <a:spcPct val="0"/>
                </a:spcBef>
                <a:spcAft>
                  <a:spcPct val="0"/>
                </a:spcAft>
                <a:defRPr/>
              </a:pPr>
              <a:t>25</a:t>
            </a:fld>
            <a:endParaRPr lang="en-GB" smtClean="0">
              <a:solidFill>
                <a:srgbClr val="000000"/>
              </a:solidFill>
            </a:endParaRPr>
          </a:p>
        </p:txBody>
      </p:sp>
      <p:sp>
        <p:nvSpPr>
          <p:cNvPr id="49155"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solidFill>
                  <a:srgbClr val="000000"/>
                </a:solidFill>
              </a:rPr>
              <a:t>Boardworks GCSE Additional Science: Chemistry </a:t>
            </a:r>
          </a:p>
          <a:p>
            <a:pPr fontAlgn="base">
              <a:spcBef>
                <a:spcPct val="0"/>
              </a:spcBef>
              <a:spcAft>
                <a:spcPct val="0"/>
              </a:spcAft>
              <a:defRPr/>
            </a:pPr>
            <a:r>
              <a:rPr lang="en-GB" smtClean="0">
                <a:solidFill>
                  <a:srgbClr val="000000"/>
                </a:solidFill>
              </a:rPr>
              <a:t>Rates of Reaction</a:t>
            </a:r>
          </a:p>
        </p:txBody>
      </p:sp>
      <p:sp>
        <p:nvSpPr>
          <p:cNvPr id="501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GB" b="1" smtClean="0"/>
              <a:t>Teacher notes</a:t>
            </a:r>
          </a:p>
          <a:p>
            <a:pPr eaLnBrk="1" hangingPunct="1">
              <a:spcBef>
                <a:spcPct val="0"/>
              </a:spcBef>
            </a:pPr>
            <a:r>
              <a:rPr lang="en-GB" smtClean="0"/>
              <a:t>This simulation illustrates how increasing the surface area increases the number of collisions between particles and solid reactants</a:t>
            </a:r>
          </a:p>
          <a:p>
            <a:pPr eaLnBrk="1" hangingPunct="1">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edexel</a:t>
            </a:r>
            <a:endParaRPr lang="en-GB" dirty="0"/>
          </a:p>
        </p:txBody>
      </p:sp>
      <p:sp>
        <p:nvSpPr>
          <p:cNvPr id="4" name="Slide Number Placeholder 3"/>
          <p:cNvSpPr>
            <a:spLocks noGrp="1"/>
          </p:cNvSpPr>
          <p:nvPr>
            <p:ph type="sldNum" sz="quarter" idx="10"/>
          </p:nvPr>
        </p:nvSpPr>
        <p:spPr/>
        <p:txBody>
          <a:bodyPr/>
          <a:lstStyle/>
          <a:p>
            <a:fld id="{EEDEADEA-4452-4E08-83A0-1E80005F3331}" type="slidenum">
              <a:rPr lang="en-GB" smtClean="0"/>
              <a:pPr/>
              <a:t>28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Edexce</a:t>
            </a:r>
            <a:r>
              <a:rPr lang="en-GB" dirty="0" smtClean="0"/>
              <a:t>;</a:t>
            </a:r>
            <a:endParaRPr lang="en-GB" dirty="0"/>
          </a:p>
        </p:txBody>
      </p:sp>
      <p:sp>
        <p:nvSpPr>
          <p:cNvPr id="4" name="Slide Number Placeholder 3"/>
          <p:cNvSpPr>
            <a:spLocks noGrp="1"/>
          </p:cNvSpPr>
          <p:nvPr>
            <p:ph type="sldNum" sz="quarter" idx="10"/>
          </p:nvPr>
        </p:nvSpPr>
        <p:spPr/>
        <p:txBody>
          <a:bodyPr/>
          <a:lstStyle/>
          <a:p>
            <a:fld id="{EEDEADEA-4452-4E08-83A0-1E80005F3331}" type="slidenum">
              <a:rPr lang="en-GB" smtClean="0"/>
              <a:pPr/>
              <a:t>29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9A8FA4-1629-40CC-AB94-A0D5070278C4}" type="datetimeFigureOut">
              <a:rPr lang="en-GB" smtClean="0"/>
              <a:pPr/>
              <a:t>17/04/2016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EFA33-3D91-4E56-9F1C-3E5BA00D7DA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9A8FA4-1629-40CC-AB94-A0D5070278C4}" type="datetimeFigureOut">
              <a:rPr lang="en-GB" smtClean="0"/>
              <a:pPr/>
              <a:t>17/04/2016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EFA33-3D91-4E56-9F1C-3E5BA00D7DA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9A8FA4-1629-40CC-AB94-A0D5070278C4}" type="datetimeFigureOut">
              <a:rPr lang="en-GB" smtClean="0"/>
              <a:pPr/>
              <a:t>17/04/2016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EFA33-3D91-4E56-9F1C-3E5BA00D7DA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9A8FA4-1629-40CC-AB94-A0D5070278C4}" type="datetimeFigureOut">
              <a:rPr lang="en-GB" smtClean="0"/>
              <a:pPr/>
              <a:t>17/04/2016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EFA33-3D91-4E56-9F1C-3E5BA00D7DA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9A8FA4-1629-40CC-AB94-A0D5070278C4}" type="datetimeFigureOut">
              <a:rPr lang="en-GB" smtClean="0"/>
              <a:pPr/>
              <a:t>17/04/2016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EFA33-3D91-4E56-9F1C-3E5BA00D7DA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9A8FA4-1629-40CC-AB94-A0D5070278C4}" type="datetimeFigureOut">
              <a:rPr lang="en-GB" smtClean="0"/>
              <a:pPr/>
              <a:t>17/04/2016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EFA33-3D91-4E56-9F1C-3E5BA00D7DA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9A8FA4-1629-40CC-AB94-A0D5070278C4}" type="datetimeFigureOut">
              <a:rPr lang="en-GB" smtClean="0"/>
              <a:pPr/>
              <a:t>17/04/2016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6EFA33-3D91-4E56-9F1C-3E5BA00D7DA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9A8FA4-1629-40CC-AB94-A0D5070278C4}" type="datetimeFigureOut">
              <a:rPr lang="en-GB" smtClean="0"/>
              <a:pPr/>
              <a:t>17/04/2016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6EFA33-3D91-4E56-9F1C-3E5BA00D7DA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8FA4-1629-40CC-AB94-A0D5070278C4}" type="datetimeFigureOut">
              <a:rPr lang="en-GB" smtClean="0"/>
              <a:pPr/>
              <a:t>17/04/2016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6EFA33-3D91-4E56-9F1C-3E5BA00D7DA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8FA4-1629-40CC-AB94-A0D5070278C4}" type="datetimeFigureOut">
              <a:rPr lang="en-GB" smtClean="0"/>
              <a:pPr/>
              <a:t>17/04/2016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EFA33-3D91-4E56-9F1C-3E5BA00D7DA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8FA4-1629-40CC-AB94-A0D5070278C4}" type="datetimeFigureOut">
              <a:rPr lang="en-GB" smtClean="0"/>
              <a:pPr/>
              <a:t>17/04/2016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EFA33-3D91-4E56-9F1C-3E5BA00D7DA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A8FA4-1629-40CC-AB94-A0D5070278C4}" type="datetimeFigureOut">
              <a:rPr lang="en-GB" smtClean="0"/>
              <a:pPr/>
              <a:t>17/04/2016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EFA33-3D91-4E56-9F1C-3E5BA00D7DA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ntrol" Target="../activeX/activeX4.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5.xml"/><Relationship Id="rId1" Type="http://schemas.openxmlformats.org/officeDocument/2006/relationships/vmlDrawing" Target="../drawings/vmlDrawing4.vml"/><Relationship Id="rId4"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6.xml"/><Relationship Id="rId1" Type="http://schemas.openxmlformats.org/officeDocument/2006/relationships/vmlDrawing" Target="../drawings/vmlDrawing5.v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7.xml"/><Relationship Id="rId1" Type="http://schemas.openxmlformats.org/officeDocument/2006/relationships/vmlDrawing" Target="../drawings/vmlDrawing6.vml"/><Relationship Id="rId4"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8.xml"/><Relationship Id="rId1" Type="http://schemas.openxmlformats.org/officeDocument/2006/relationships/vmlDrawing" Target="../drawings/vmlDrawing7.v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9.xml"/><Relationship Id="rId1" Type="http://schemas.openxmlformats.org/officeDocument/2006/relationships/vmlDrawing" Target="../drawings/vmlDrawing8.v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0.xml"/><Relationship Id="rId1" Type="http://schemas.openxmlformats.org/officeDocument/2006/relationships/vmlDrawing" Target="../drawings/vmlDrawing9.v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algn="ctr">
              <a:buNone/>
            </a:pPr>
            <a:r>
              <a:rPr lang="en-GB" b="1" u="sng" dirty="0" smtClean="0"/>
              <a:t>Homework</a:t>
            </a:r>
          </a:p>
          <a:p>
            <a:pPr>
              <a:buNone/>
            </a:pPr>
            <a:r>
              <a:rPr lang="en-GB" dirty="0" smtClean="0"/>
              <a:t>Research different ways of measuring rates of reaction.</a:t>
            </a:r>
          </a:p>
          <a:p>
            <a:pPr>
              <a:buNone/>
            </a:pPr>
            <a:r>
              <a:rPr lang="en-GB" dirty="0" smtClean="0"/>
              <a:t>The following examples must be included:</a:t>
            </a:r>
          </a:p>
          <a:p>
            <a:r>
              <a:rPr lang="en-GB" dirty="0" smtClean="0"/>
              <a:t>Gas produced</a:t>
            </a:r>
          </a:p>
          <a:p>
            <a:r>
              <a:rPr lang="en-GB" dirty="0" smtClean="0"/>
              <a:t>Mass loss</a:t>
            </a:r>
          </a:p>
          <a:p>
            <a:r>
              <a:rPr lang="en-GB" dirty="0" smtClean="0"/>
              <a:t>Amount of product formed</a:t>
            </a:r>
          </a:p>
          <a:p>
            <a:pPr>
              <a:buNone/>
            </a:pP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447675" y="0"/>
            <a:ext cx="8229600" cy="760413"/>
          </a:xfrm>
        </p:spPr>
        <p:txBody>
          <a:bodyPr/>
          <a:lstStyle/>
          <a:p>
            <a:pPr eaLnBrk="1" hangingPunct="1"/>
            <a:r>
              <a:rPr lang="en-GB" sz="3000" smtClean="0">
                <a:latin typeface="Arial" charset="0"/>
              </a:rPr>
              <a:t>The effect of temperature on rate</a:t>
            </a:r>
          </a:p>
        </p:txBody>
      </p:sp>
    </p:spTree>
    <p:controls>
      <p:control spid="68610" name="ShockwaveFlash1" r:id="rId2" imgW="8699841" imgH="5308975"/>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Nuffield practical 11.4 page 256</a:t>
            </a:r>
          </a:p>
          <a:p>
            <a:endParaRPr lang="en-GB" dirty="0" smtClean="0"/>
          </a:p>
          <a:p>
            <a:pPr>
              <a:buNone/>
            </a:pPr>
            <a:r>
              <a:rPr lang="en-GB" dirty="0" smtClean="0"/>
              <a:t>Follow instructions</a:t>
            </a:r>
          </a:p>
          <a:p>
            <a:pPr>
              <a:buNone/>
            </a:pPr>
            <a:r>
              <a:rPr lang="en-GB" dirty="0" smtClean="0"/>
              <a:t>Draw a graph like it tells to you to</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Content Placeholder 2"/>
          <p:cNvSpPr>
            <a:spLocks noGrp="1"/>
          </p:cNvSpPr>
          <p:nvPr>
            <p:ph idx="1"/>
          </p:nvPr>
        </p:nvSpPr>
        <p:spPr/>
        <p:txBody>
          <a:bodyPr/>
          <a:lstStyle/>
          <a:p>
            <a:r>
              <a:rPr lang="en-GB" dirty="0" smtClean="0"/>
              <a:t>What did we find out?</a:t>
            </a:r>
          </a:p>
          <a:p>
            <a:r>
              <a:rPr lang="en-GB" dirty="0" smtClean="0"/>
              <a:t>How do your results show this?</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5400" smtClean="0"/>
              <a:t>Collision Theory</a:t>
            </a:r>
          </a:p>
        </p:txBody>
      </p:sp>
      <p:sp>
        <p:nvSpPr>
          <p:cNvPr id="134147" name="Rectangle 3"/>
          <p:cNvSpPr>
            <a:spLocks noGrp="1" noChangeArrowheads="1"/>
          </p:cNvSpPr>
          <p:nvPr>
            <p:ph type="body" idx="1"/>
          </p:nvPr>
        </p:nvSpPr>
        <p:spPr>
          <a:xfrm>
            <a:off x="457200" y="1371600"/>
            <a:ext cx="8229600" cy="5257800"/>
          </a:xfrm>
        </p:spPr>
        <p:txBody>
          <a:bodyPr/>
          <a:lstStyle/>
          <a:p>
            <a:pPr eaLnBrk="1" hangingPunct="1"/>
            <a:r>
              <a:rPr lang="en-GB" sz="2800" smtClean="0"/>
              <a:t>Collision theory states that for two molecules to react they must first physically collide.</a:t>
            </a:r>
          </a:p>
          <a:p>
            <a:pPr eaLnBrk="1" hangingPunct="1"/>
            <a:r>
              <a:rPr lang="en-GB" sz="2800" smtClean="0"/>
              <a:t>However they will only react if they have enough energy to overcome the E</a:t>
            </a:r>
            <a:r>
              <a:rPr lang="en-GB" sz="2800" baseline="-25000" smtClean="0"/>
              <a:t>a</a:t>
            </a:r>
            <a:r>
              <a:rPr lang="en-GB" sz="2800" smtClean="0"/>
              <a:t>:</a:t>
            </a:r>
          </a:p>
          <a:p>
            <a:pPr eaLnBrk="1" hangingPunct="1"/>
            <a:r>
              <a:rPr lang="en-GB" sz="2800" smtClean="0"/>
              <a:t>This will depend</a:t>
            </a:r>
            <a:br>
              <a:rPr lang="en-GB" sz="2800" smtClean="0"/>
            </a:br>
            <a:r>
              <a:rPr lang="en-GB" sz="2800" smtClean="0"/>
              <a:t>on the speed of </a:t>
            </a:r>
            <a:br>
              <a:rPr lang="en-GB" sz="2800" smtClean="0"/>
            </a:br>
            <a:r>
              <a:rPr lang="en-GB" sz="2800" smtClean="0"/>
              <a:t>the molecules </a:t>
            </a:r>
            <a:br>
              <a:rPr lang="en-GB" sz="2800" smtClean="0"/>
            </a:br>
            <a:r>
              <a:rPr lang="en-GB" sz="2800" smtClean="0"/>
              <a:t>(temperature) as</a:t>
            </a:r>
            <a:br>
              <a:rPr lang="en-GB" sz="2800" smtClean="0"/>
            </a:br>
            <a:r>
              <a:rPr lang="en-GB" sz="2800" smtClean="0"/>
              <a:t>well as the </a:t>
            </a:r>
            <a:br>
              <a:rPr lang="en-GB" sz="2800" smtClean="0"/>
            </a:br>
            <a:r>
              <a:rPr lang="en-GB" sz="2800" smtClean="0"/>
              <a:t>direction of their </a:t>
            </a:r>
            <a:br>
              <a:rPr lang="en-GB" sz="2800" smtClean="0"/>
            </a:br>
            <a:r>
              <a:rPr lang="en-GB" sz="2800" smtClean="0"/>
              <a:t>impact</a:t>
            </a:r>
          </a:p>
        </p:txBody>
      </p:sp>
      <p:pic>
        <p:nvPicPr>
          <p:cNvPr id="134148" name="Picture 4" descr="S691813_aw_256"/>
          <p:cNvPicPr>
            <a:picLocks noChangeAspect="1" noChangeArrowheads="1"/>
          </p:cNvPicPr>
          <p:nvPr/>
        </p:nvPicPr>
        <p:blipFill>
          <a:blip r:embed="rId2" cstate="print"/>
          <a:srcRect/>
          <a:stretch>
            <a:fillRect/>
          </a:stretch>
        </p:blipFill>
        <p:spPr bwMode="auto">
          <a:xfrm>
            <a:off x="3733800" y="3810000"/>
            <a:ext cx="5257800" cy="2433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28600" y="304800"/>
            <a:ext cx="8763000" cy="1077913"/>
          </a:xfrm>
          <a:prstGeom prst="rect">
            <a:avLst/>
          </a:prstGeom>
          <a:noFill/>
          <a:ln w="9525">
            <a:noFill/>
            <a:miter lim="800000"/>
            <a:headEnd/>
            <a:tailEnd/>
          </a:ln>
        </p:spPr>
        <p:txBody>
          <a:bodyPr>
            <a:spAutoFit/>
          </a:bodyPr>
          <a:lstStyle/>
          <a:p>
            <a:r>
              <a:rPr lang="en-GB" sz="3200">
                <a:solidFill>
                  <a:srgbClr val="000000"/>
                </a:solidFill>
                <a:latin typeface="Tahoma" pitchFamily="34" charset="0"/>
                <a:cs typeface="Tahoma" pitchFamily="34" charset="0"/>
              </a:rPr>
              <a:t>In order to react two reagents need to collide with enough energy</a:t>
            </a:r>
          </a:p>
        </p:txBody>
      </p:sp>
      <p:sp>
        <p:nvSpPr>
          <p:cNvPr id="3077" name="Rectangle 2"/>
          <p:cNvSpPr>
            <a:spLocks noChangeArrowheads="1"/>
          </p:cNvSpPr>
          <p:nvPr/>
        </p:nvSpPr>
        <p:spPr bwMode="auto">
          <a:xfrm>
            <a:off x="223838" y="5657850"/>
            <a:ext cx="8763000" cy="1077913"/>
          </a:xfrm>
          <a:prstGeom prst="rect">
            <a:avLst/>
          </a:prstGeom>
          <a:noFill/>
          <a:ln w="9525">
            <a:noFill/>
            <a:miter lim="800000"/>
            <a:headEnd/>
            <a:tailEnd/>
          </a:ln>
        </p:spPr>
        <p:txBody>
          <a:bodyPr>
            <a:spAutoFit/>
          </a:bodyPr>
          <a:lstStyle/>
          <a:p>
            <a:r>
              <a:rPr lang="en-GB" sz="3200">
                <a:solidFill>
                  <a:srgbClr val="000000"/>
                </a:solidFill>
                <a:latin typeface="Tahoma" pitchFamily="34" charset="0"/>
                <a:cs typeface="Tahoma" pitchFamily="34" charset="0"/>
              </a:rPr>
              <a:t>The minimum energy they need to react is </a:t>
            </a:r>
          </a:p>
          <a:p>
            <a:r>
              <a:rPr lang="en-GB" sz="3200">
                <a:solidFill>
                  <a:srgbClr val="000000"/>
                </a:solidFill>
                <a:latin typeface="Tahoma" pitchFamily="34" charset="0"/>
                <a:cs typeface="Tahoma" pitchFamily="34" charset="0"/>
              </a:rPr>
              <a:t>called the </a:t>
            </a:r>
            <a:r>
              <a:rPr lang="en-GB" sz="3200">
                <a:solidFill>
                  <a:srgbClr val="FF0000"/>
                </a:solidFill>
                <a:latin typeface="Tahoma" pitchFamily="34" charset="0"/>
                <a:cs typeface="Tahoma" pitchFamily="34" charset="0"/>
              </a:rPr>
              <a:t>activation energy.  </a:t>
            </a:r>
          </a:p>
        </p:txBody>
      </p:sp>
    </p:spTree>
    <p:controls>
      <p:control spid="72706" name="ShockwaveFlash3" r:id="rId2" imgW="4800000" imgH="3809524"/>
      <p:control spid="72707" name="ShockwaveFlash4" r:id="rId3" imgW="5106113" imgH="3580952"/>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5175" name="Picture 7" descr="S691813_aw_257"/>
          <p:cNvPicPr>
            <a:picLocks noChangeAspect="1" noChangeArrowheads="1"/>
          </p:cNvPicPr>
          <p:nvPr/>
        </p:nvPicPr>
        <p:blipFill>
          <a:blip r:embed="rId2" cstate="print"/>
          <a:srcRect/>
          <a:stretch>
            <a:fillRect/>
          </a:stretch>
        </p:blipFill>
        <p:spPr bwMode="auto">
          <a:xfrm>
            <a:off x="0" y="2895600"/>
            <a:ext cx="8991600" cy="2371725"/>
          </a:xfrm>
          <a:prstGeom prst="rect">
            <a:avLst/>
          </a:prstGeom>
          <a:noFill/>
          <a:ln w="9525">
            <a:noFill/>
            <a:miter lim="800000"/>
            <a:headEnd/>
            <a:tailEnd/>
          </a:ln>
        </p:spPr>
      </p:pic>
      <p:sp>
        <p:nvSpPr>
          <p:cNvPr id="5123" name="Rectangle 2"/>
          <p:cNvSpPr>
            <a:spLocks noGrp="1" noChangeArrowheads="1"/>
          </p:cNvSpPr>
          <p:nvPr>
            <p:ph type="title"/>
          </p:nvPr>
        </p:nvSpPr>
        <p:spPr/>
        <p:txBody>
          <a:bodyPr/>
          <a:lstStyle/>
          <a:p>
            <a:pPr eaLnBrk="1" hangingPunct="1"/>
            <a:r>
              <a:rPr lang="en-GB" sz="5400" smtClean="0"/>
              <a:t>Collision Theory</a:t>
            </a:r>
          </a:p>
        </p:txBody>
      </p:sp>
      <p:sp>
        <p:nvSpPr>
          <p:cNvPr id="135171" name="Rectangle 3"/>
          <p:cNvSpPr>
            <a:spLocks noGrp="1" noChangeArrowheads="1"/>
          </p:cNvSpPr>
          <p:nvPr>
            <p:ph type="body" idx="1"/>
          </p:nvPr>
        </p:nvSpPr>
        <p:spPr>
          <a:xfrm>
            <a:off x="457200" y="1371600"/>
            <a:ext cx="8229600" cy="5257800"/>
          </a:xfrm>
        </p:spPr>
        <p:txBody>
          <a:bodyPr/>
          <a:lstStyle/>
          <a:p>
            <a:pPr eaLnBrk="1" hangingPunct="1"/>
            <a:r>
              <a:rPr lang="en-GB" smtClean="0"/>
              <a:t>The molecules will also need to be in the right orientation: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z="5400" dirty="0" smtClean="0"/>
              <a:t>Rate of Reaction</a:t>
            </a:r>
          </a:p>
        </p:txBody>
      </p:sp>
      <p:sp>
        <p:nvSpPr>
          <p:cNvPr id="132099" name="Rectangle 3"/>
          <p:cNvSpPr>
            <a:spLocks noGrp="1" noChangeArrowheads="1"/>
          </p:cNvSpPr>
          <p:nvPr>
            <p:ph type="body" idx="1"/>
          </p:nvPr>
        </p:nvSpPr>
        <p:spPr>
          <a:xfrm>
            <a:off x="179512" y="1484784"/>
            <a:ext cx="8712968" cy="4641379"/>
          </a:xfrm>
        </p:spPr>
        <p:txBody>
          <a:bodyPr/>
          <a:lstStyle/>
          <a:p>
            <a:pPr eaLnBrk="1" hangingPunct="1">
              <a:buNone/>
            </a:pPr>
            <a:r>
              <a:rPr lang="en-GB" dirty="0" smtClean="0"/>
              <a:t>Rate of reaction = </a:t>
            </a:r>
            <a:r>
              <a:rPr lang="en-GB" u="sng" dirty="0" smtClean="0"/>
              <a:t>change in recorded property </a:t>
            </a:r>
          </a:p>
          <a:p>
            <a:pPr eaLnBrk="1" hangingPunct="1">
              <a:buNone/>
            </a:pPr>
            <a:r>
              <a:rPr lang="en-GB" dirty="0" smtClean="0"/>
              <a:t>					time taken for the change</a:t>
            </a:r>
          </a:p>
          <a:p>
            <a:pPr eaLnBrk="1" hangingPunct="1">
              <a:buFontTx/>
              <a:buNone/>
            </a:pPr>
            <a:r>
              <a:rPr lang="en-GB" dirty="0" smtClean="0"/>
              <a:t>E.g.</a:t>
            </a:r>
          </a:p>
          <a:p>
            <a:pPr eaLnBrk="1" hangingPunct="1">
              <a:buFontTx/>
              <a:buNone/>
            </a:pPr>
            <a:r>
              <a:rPr lang="en-GB" dirty="0" smtClean="0"/>
              <a:t>Rate =</a:t>
            </a:r>
          </a:p>
          <a:p>
            <a:pPr eaLnBrk="1" hangingPunct="1">
              <a:buFontTx/>
              <a:buNone/>
            </a:pPr>
            <a:endParaRPr lang="en-GB" dirty="0" smtClean="0"/>
          </a:p>
          <a:p>
            <a:pPr eaLnBrk="1" hangingPunct="1">
              <a:buFontTx/>
              <a:buNone/>
            </a:pPr>
            <a:r>
              <a:rPr lang="en-GB" dirty="0" smtClean="0"/>
              <a:t>Units =  </a:t>
            </a:r>
          </a:p>
        </p:txBody>
      </p:sp>
      <p:sp>
        <p:nvSpPr>
          <p:cNvPr id="132100" name="Line 4"/>
          <p:cNvSpPr>
            <a:spLocks noChangeShapeType="1"/>
          </p:cNvSpPr>
          <p:nvPr/>
        </p:nvSpPr>
        <p:spPr bwMode="auto">
          <a:xfrm>
            <a:off x="1837730" y="3593976"/>
            <a:ext cx="2362200" cy="0"/>
          </a:xfrm>
          <a:prstGeom prst="line">
            <a:avLst/>
          </a:prstGeom>
          <a:noFill/>
          <a:ln w="9525">
            <a:solidFill>
              <a:schemeClr val="tx1"/>
            </a:solidFill>
            <a:round/>
            <a:headEnd/>
            <a:tailEnd/>
          </a:ln>
          <a:effectLst/>
        </p:spPr>
        <p:txBody>
          <a:bodyPr/>
          <a:lstStyle/>
          <a:p>
            <a:endParaRPr lang="en-GB"/>
          </a:p>
        </p:txBody>
      </p:sp>
      <p:sp>
        <p:nvSpPr>
          <p:cNvPr id="132101" name="Text Box 5"/>
          <p:cNvSpPr txBox="1">
            <a:spLocks noChangeArrowheads="1"/>
          </p:cNvSpPr>
          <p:nvPr/>
        </p:nvSpPr>
        <p:spPr bwMode="auto">
          <a:xfrm>
            <a:off x="1691680" y="3212976"/>
            <a:ext cx="2593018" cy="369332"/>
          </a:xfrm>
          <a:prstGeom prst="rect">
            <a:avLst/>
          </a:prstGeom>
          <a:noFill/>
          <a:ln w="9525">
            <a:noFill/>
            <a:miter lim="800000"/>
            <a:headEnd/>
            <a:tailEnd/>
          </a:ln>
          <a:effectLst/>
        </p:spPr>
        <p:txBody>
          <a:bodyPr wrap="none">
            <a:spAutoFit/>
          </a:bodyPr>
          <a:lstStyle/>
          <a:p>
            <a:r>
              <a:rPr lang="en-GB" dirty="0" smtClean="0"/>
              <a:t>Volume of gas collected</a:t>
            </a:r>
            <a:endParaRPr lang="en-GB" dirty="0"/>
          </a:p>
        </p:txBody>
      </p:sp>
      <p:sp>
        <p:nvSpPr>
          <p:cNvPr id="132102" name="Text Box 6"/>
          <p:cNvSpPr txBox="1">
            <a:spLocks noChangeArrowheads="1"/>
          </p:cNvSpPr>
          <p:nvPr/>
        </p:nvSpPr>
        <p:spPr bwMode="auto">
          <a:xfrm>
            <a:off x="2339752" y="3645024"/>
            <a:ext cx="1322350" cy="369332"/>
          </a:xfrm>
          <a:prstGeom prst="rect">
            <a:avLst/>
          </a:prstGeom>
          <a:noFill/>
          <a:ln w="9525">
            <a:noFill/>
            <a:miter lim="800000"/>
            <a:headEnd/>
            <a:tailEnd/>
          </a:ln>
          <a:effectLst/>
        </p:spPr>
        <p:txBody>
          <a:bodyPr wrap="none">
            <a:spAutoFit/>
          </a:bodyPr>
          <a:lstStyle/>
          <a:p>
            <a:r>
              <a:rPr lang="en-GB" dirty="0" smtClean="0"/>
              <a:t>Time taken</a:t>
            </a:r>
            <a:endParaRPr lang="en-GB" dirty="0"/>
          </a:p>
        </p:txBody>
      </p:sp>
      <p:sp>
        <p:nvSpPr>
          <p:cNvPr id="132104" name="Line 8"/>
          <p:cNvSpPr>
            <a:spLocks noChangeShapeType="1"/>
          </p:cNvSpPr>
          <p:nvPr/>
        </p:nvSpPr>
        <p:spPr bwMode="auto">
          <a:xfrm>
            <a:off x="1693267" y="4818112"/>
            <a:ext cx="914400" cy="0"/>
          </a:xfrm>
          <a:prstGeom prst="line">
            <a:avLst/>
          </a:prstGeom>
          <a:noFill/>
          <a:ln w="9525">
            <a:solidFill>
              <a:schemeClr val="tx1"/>
            </a:solidFill>
            <a:round/>
            <a:headEnd/>
            <a:tailEnd/>
          </a:ln>
          <a:effectLst/>
        </p:spPr>
        <p:txBody>
          <a:bodyPr/>
          <a:lstStyle/>
          <a:p>
            <a:endParaRPr lang="en-GB"/>
          </a:p>
        </p:txBody>
      </p:sp>
      <p:sp>
        <p:nvSpPr>
          <p:cNvPr id="132105" name="Text Box 9"/>
          <p:cNvSpPr txBox="1">
            <a:spLocks noChangeArrowheads="1"/>
          </p:cNvSpPr>
          <p:nvPr/>
        </p:nvSpPr>
        <p:spPr bwMode="auto">
          <a:xfrm>
            <a:off x="1691680" y="4437112"/>
            <a:ext cx="1068387" cy="366713"/>
          </a:xfrm>
          <a:prstGeom prst="rect">
            <a:avLst/>
          </a:prstGeom>
          <a:noFill/>
          <a:ln w="9525">
            <a:noFill/>
            <a:miter lim="800000"/>
            <a:headEnd/>
            <a:tailEnd/>
          </a:ln>
          <a:effectLst/>
        </p:spPr>
        <p:txBody>
          <a:bodyPr wrap="none">
            <a:spAutoFit/>
          </a:bodyPr>
          <a:lstStyle/>
          <a:p>
            <a:r>
              <a:rPr lang="en-GB"/>
              <a:t>mol.dm</a:t>
            </a:r>
            <a:r>
              <a:rPr lang="en-GB" baseline="30000"/>
              <a:t>-3</a:t>
            </a:r>
          </a:p>
        </p:txBody>
      </p:sp>
      <p:sp>
        <p:nvSpPr>
          <p:cNvPr id="132106" name="Text Box 10"/>
          <p:cNvSpPr txBox="1">
            <a:spLocks noChangeArrowheads="1"/>
          </p:cNvSpPr>
          <p:nvPr/>
        </p:nvSpPr>
        <p:spPr bwMode="auto">
          <a:xfrm>
            <a:off x="1998067" y="4818112"/>
            <a:ext cx="298450" cy="366713"/>
          </a:xfrm>
          <a:prstGeom prst="rect">
            <a:avLst/>
          </a:prstGeom>
          <a:noFill/>
          <a:ln w="9525">
            <a:noFill/>
            <a:miter lim="800000"/>
            <a:headEnd/>
            <a:tailEnd/>
          </a:ln>
          <a:effectLst/>
        </p:spPr>
        <p:txBody>
          <a:bodyPr wrap="none">
            <a:spAutoFit/>
          </a:bodyPr>
          <a:lstStyle/>
          <a:p>
            <a:r>
              <a:rPr lang="en-GB"/>
              <a:t>s</a:t>
            </a:r>
          </a:p>
        </p:txBody>
      </p:sp>
      <p:sp>
        <p:nvSpPr>
          <p:cNvPr id="132107" name="Text Box 11"/>
          <p:cNvSpPr txBox="1">
            <a:spLocks noChangeArrowheads="1"/>
          </p:cNvSpPr>
          <p:nvPr/>
        </p:nvSpPr>
        <p:spPr bwMode="auto">
          <a:xfrm>
            <a:off x="3436342" y="4646662"/>
            <a:ext cx="1381125" cy="366713"/>
          </a:xfrm>
          <a:prstGeom prst="rect">
            <a:avLst/>
          </a:prstGeom>
          <a:noFill/>
          <a:ln w="9525">
            <a:noFill/>
            <a:miter lim="800000"/>
            <a:headEnd/>
            <a:tailEnd/>
          </a:ln>
          <a:effectLst/>
        </p:spPr>
        <p:txBody>
          <a:bodyPr wrap="none">
            <a:spAutoFit/>
          </a:bodyPr>
          <a:lstStyle/>
          <a:p>
            <a:r>
              <a:rPr lang="en-GB"/>
              <a:t>mol.dm</a:t>
            </a:r>
            <a:r>
              <a:rPr lang="en-GB" baseline="30000"/>
              <a:t>-3</a:t>
            </a:r>
            <a:r>
              <a:rPr lang="en-GB"/>
              <a:t>.s</a:t>
            </a:r>
            <a:r>
              <a:rPr lang="en-GB" baseline="30000"/>
              <a:t>-1</a:t>
            </a:r>
          </a:p>
        </p:txBody>
      </p:sp>
      <p:sp>
        <p:nvSpPr>
          <p:cNvPr id="132108" name="Text Box 12"/>
          <p:cNvSpPr txBox="1">
            <a:spLocks noChangeArrowheads="1"/>
          </p:cNvSpPr>
          <p:nvPr/>
        </p:nvSpPr>
        <p:spPr bwMode="auto">
          <a:xfrm>
            <a:off x="2988667" y="4589512"/>
            <a:ext cx="609600" cy="519113"/>
          </a:xfrm>
          <a:prstGeom prst="rect">
            <a:avLst/>
          </a:prstGeom>
          <a:noFill/>
          <a:ln w="9525">
            <a:noFill/>
            <a:miter lim="800000"/>
            <a:headEnd/>
            <a:tailEnd/>
          </a:ln>
          <a:effectLst/>
        </p:spPr>
        <p:txBody>
          <a:bodyPr>
            <a:spAutoFit/>
          </a:bodyPr>
          <a:lstStyle/>
          <a:p>
            <a:pPr>
              <a:spcBef>
                <a:spcPct val="50000"/>
              </a:spcBef>
            </a:pPr>
            <a:r>
              <a:rPr lang="en-GB" sz="280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z="5400" smtClean="0"/>
              <a:t>Reaction Rates</a:t>
            </a:r>
          </a:p>
        </p:txBody>
      </p:sp>
      <p:sp>
        <p:nvSpPr>
          <p:cNvPr id="137219" name="Rectangle 3"/>
          <p:cNvSpPr>
            <a:spLocks noGrp="1" noChangeArrowheads="1"/>
          </p:cNvSpPr>
          <p:nvPr>
            <p:ph type="body" idx="1"/>
          </p:nvPr>
        </p:nvSpPr>
        <p:spPr>
          <a:xfrm>
            <a:off x="457200" y="1340768"/>
            <a:ext cx="8229600" cy="4785395"/>
          </a:xfrm>
        </p:spPr>
        <p:txBody>
          <a:bodyPr>
            <a:normAutofit lnSpcReduction="10000"/>
          </a:bodyPr>
          <a:lstStyle/>
          <a:p>
            <a:pPr eaLnBrk="1" hangingPunct="1">
              <a:lnSpc>
                <a:spcPct val="90000"/>
              </a:lnSpc>
            </a:pPr>
            <a:r>
              <a:rPr lang="en-GB" dirty="0" smtClean="0"/>
              <a:t>Does a reaction have the same rate from beginning to end?</a:t>
            </a:r>
          </a:p>
          <a:p>
            <a:pPr eaLnBrk="1" hangingPunct="1">
              <a:lnSpc>
                <a:spcPct val="90000"/>
              </a:lnSpc>
              <a:buNone/>
            </a:pPr>
            <a:endParaRPr lang="en-GB" dirty="0" smtClean="0"/>
          </a:p>
          <a:p>
            <a:pPr eaLnBrk="1" hangingPunct="1">
              <a:lnSpc>
                <a:spcPct val="90000"/>
              </a:lnSpc>
            </a:pPr>
            <a:r>
              <a:rPr lang="en-GB" dirty="0" smtClean="0"/>
              <a:t>No!</a:t>
            </a:r>
          </a:p>
          <a:p>
            <a:pPr eaLnBrk="1" hangingPunct="1">
              <a:lnSpc>
                <a:spcPct val="90000"/>
              </a:lnSpc>
            </a:pPr>
            <a:r>
              <a:rPr lang="en-GB" dirty="0" smtClean="0"/>
              <a:t>The concentration of reactants is highest at the beginning.</a:t>
            </a:r>
          </a:p>
          <a:p>
            <a:pPr eaLnBrk="1" hangingPunct="1">
              <a:lnSpc>
                <a:spcPct val="90000"/>
              </a:lnSpc>
            </a:pPr>
            <a:r>
              <a:rPr lang="en-GB" dirty="0" smtClean="0"/>
              <a:t>However during the reaction they are used up.</a:t>
            </a:r>
          </a:p>
          <a:p>
            <a:pPr eaLnBrk="1" hangingPunct="1">
              <a:lnSpc>
                <a:spcPct val="90000"/>
              </a:lnSpc>
            </a:pPr>
            <a:r>
              <a:rPr lang="en-GB" dirty="0" smtClean="0"/>
              <a:t>So concentration of the reactants reduces, meaning that reaction rate decreases.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3"/>
          <p:cNvSpPr>
            <a:spLocks/>
          </p:cNvSpPr>
          <p:nvPr/>
        </p:nvSpPr>
        <p:spPr bwMode="auto">
          <a:xfrm>
            <a:off x="941388" y="1311275"/>
            <a:ext cx="5562600" cy="4883150"/>
          </a:xfrm>
          <a:custGeom>
            <a:avLst/>
            <a:gdLst>
              <a:gd name="T0" fmla="*/ 0 w 3504"/>
              <a:gd name="T1" fmla="*/ 2147483647 h 1680"/>
              <a:gd name="T2" fmla="*/ 2147483647 w 3504"/>
              <a:gd name="T3" fmla="*/ 2147483647 h 1680"/>
              <a:gd name="T4" fmla="*/ 2147483647 w 3504"/>
              <a:gd name="T5" fmla="*/ 0 h 1680"/>
              <a:gd name="T6" fmla="*/ 0 60000 65536"/>
              <a:gd name="T7" fmla="*/ 0 60000 65536"/>
              <a:gd name="T8" fmla="*/ 0 60000 65536"/>
              <a:gd name="T9" fmla="*/ 0 w 3504"/>
              <a:gd name="T10" fmla="*/ 0 h 1680"/>
              <a:gd name="T11" fmla="*/ 3504 w 3504"/>
              <a:gd name="T12" fmla="*/ 1680 h 1680"/>
            </a:gdLst>
            <a:ahLst/>
            <a:cxnLst>
              <a:cxn ang="T6">
                <a:pos x="T0" y="T1"/>
              </a:cxn>
              <a:cxn ang="T7">
                <a:pos x="T2" y="T3"/>
              </a:cxn>
              <a:cxn ang="T8">
                <a:pos x="T4" y="T5"/>
              </a:cxn>
            </a:cxnLst>
            <a:rect l="T9" t="T10" r="T11" b="T12"/>
            <a:pathLst>
              <a:path w="3504" h="1680">
                <a:moveTo>
                  <a:pt x="0" y="1680"/>
                </a:moveTo>
                <a:cubicBezTo>
                  <a:pt x="116" y="1124"/>
                  <a:pt x="232" y="568"/>
                  <a:pt x="816" y="288"/>
                </a:cubicBezTo>
                <a:cubicBezTo>
                  <a:pt x="1400" y="8"/>
                  <a:pt x="2452" y="4"/>
                  <a:pt x="3504" y="0"/>
                </a:cubicBezTo>
              </a:path>
            </a:pathLst>
          </a:custGeom>
          <a:noFill/>
          <a:ln w="38100" cap="flat" cmpd="sng">
            <a:solidFill>
              <a:srgbClr val="FF0000"/>
            </a:solidFill>
            <a:prstDash val="solid"/>
            <a:round/>
            <a:headEnd/>
            <a:tailEnd/>
          </a:ln>
        </p:spPr>
        <p:txBody>
          <a:bodyPr wrap="none" anchor="ctr"/>
          <a:lstStyle/>
          <a:p>
            <a:endParaRPr lang="en-GB"/>
          </a:p>
        </p:txBody>
      </p:sp>
      <p:grpSp>
        <p:nvGrpSpPr>
          <p:cNvPr id="2" name="Group 4"/>
          <p:cNvGrpSpPr>
            <a:grpSpLocks/>
          </p:cNvGrpSpPr>
          <p:nvPr/>
        </p:nvGrpSpPr>
        <p:grpSpPr bwMode="auto">
          <a:xfrm>
            <a:off x="341313" y="850900"/>
            <a:ext cx="7586662" cy="5376863"/>
            <a:chOff x="175" y="581"/>
            <a:chExt cx="4779" cy="3495"/>
          </a:xfrm>
        </p:grpSpPr>
        <p:sp>
          <p:nvSpPr>
            <p:cNvPr id="23630" name="Line 5"/>
            <p:cNvSpPr>
              <a:spLocks noChangeShapeType="1"/>
            </p:cNvSpPr>
            <p:nvPr/>
          </p:nvSpPr>
          <p:spPr bwMode="auto">
            <a:xfrm>
              <a:off x="553" y="581"/>
              <a:ext cx="1" cy="3476"/>
            </a:xfrm>
            <a:prstGeom prst="line">
              <a:avLst/>
            </a:prstGeom>
            <a:noFill/>
            <a:ln w="28575">
              <a:solidFill>
                <a:schemeClr val="tx1"/>
              </a:solidFill>
              <a:round/>
              <a:headEnd type="triangle" w="med" len="med"/>
              <a:tailEnd/>
            </a:ln>
          </p:spPr>
          <p:txBody>
            <a:bodyPr wrap="none" anchor="ctr"/>
            <a:lstStyle/>
            <a:p>
              <a:endParaRPr lang="en-GB"/>
            </a:p>
          </p:txBody>
        </p:sp>
        <p:sp>
          <p:nvSpPr>
            <p:cNvPr id="23631" name="Line 6"/>
            <p:cNvSpPr>
              <a:spLocks noChangeShapeType="1"/>
            </p:cNvSpPr>
            <p:nvPr/>
          </p:nvSpPr>
          <p:spPr bwMode="auto">
            <a:xfrm>
              <a:off x="553" y="4057"/>
              <a:ext cx="3504" cy="1"/>
            </a:xfrm>
            <a:prstGeom prst="line">
              <a:avLst/>
            </a:prstGeom>
            <a:noFill/>
            <a:ln w="28575">
              <a:solidFill>
                <a:schemeClr val="tx1"/>
              </a:solidFill>
              <a:round/>
              <a:headEnd/>
              <a:tailEnd type="triangle" w="med" len="med"/>
            </a:ln>
          </p:spPr>
          <p:txBody>
            <a:bodyPr wrap="none" anchor="ctr"/>
            <a:lstStyle/>
            <a:p>
              <a:endParaRPr lang="en-GB"/>
            </a:p>
          </p:txBody>
        </p:sp>
        <p:sp>
          <p:nvSpPr>
            <p:cNvPr id="23632" name="Text Box 7"/>
            <p:cNvSpPr txBox="1">
              <a:spLocks noChangeArrowheads="1"/>
            </p:cNvSpPr>
            <p:nvPr/>
          </p:nvSpPr>
          <p:spPr bwMode="auto">
            <a:xfrm rot="-5400000">
              <a:off x="-430" y="2162"/>
              <a:ext cx="1443" cy="233"/>
            </a:xfrm>
            <a:prstGeom prst="rect">
              <a:avLst/>
            </a:prstGeom>
            <a:noFill/>
            <a:ln w="9525">
              <a:noFill/>
              <a:miter lim="800000"/>
              <a:headEnd/>
              <a:tailEnd/>
            </a:ln>
          </p:spPr>
          <p:txBody>
            <a:bodyPr wrap="none" anchor="ctr">
              <a:spAutoFit/>
            </a:bodyPr>
            <a:lstStyle/>
            <a:p>
              <a:pPr algn="ctr"/>
              <a:r>
                <a:rPr lang="en-GB">
                  <a:solidFill>
                    <a:srgbClr val="000000"/>
                  </a:solidFill>
                  <a:latin typeface="Comic Sans MS" pitchFamily="66" charset="0"/>
                </a:rPr>
                <a:t>Amount of product</a:t>
              </a:r>
            </a:p>
          </p:txBody>
        </p:sp>
        <p:sp>
          <p:nvSpPr>
            <p:cNvPr id="23633" name="Text Box 8"/>
            <p:cNvSpPr txBox="1">
              <a:spLocks noChangeArrowheads="1"/>
            </p:cNvSpPr>
            <p:nvPr/>
          </p:nvSpPr>
          <p:spPr bwMode="auto">
            <a:xfrm>
              <a:off x="4505" y="3836"/>
              <a:ext cx="449" cy="240"/>
            </a:xfrm>
            <a:prstGeom prst="rect">
              <a:avLst/>
            </a:prstGeom>
            <a:noFill/>
            <a:ln w="9525">
              <a:noFill/>
              <a:miter lim="800000"/>
              <a:headEnd/>
              <a:tailEnd/>
            </a:ln>
          </p:spPr>
          <p:txBody>
            <a:bodyPr wrap="none">
              <a:spAutoFit/>
            </a:bodyPr>
            <a:lstStyle/>
            <a:p>
              <a:r>
                <a:rPr lang="en-GB">
                  <a:solidFill>
                    <a:srgbClr val="000000"/>
                  </a:solidFill>
                  <a:latin typeface="Comic Sans MS" pitchFamily="66" charset="0"/>
                </a:rPr>
                <a:t>Time</a:t>
              </a:r>
            </a:p>
          </p:txBody>
        </p:sp>
      </p:grpSp>
      <p:grpSp>
        <p:nvGrpSpPr>
          <p:cNvPr id="3" name="Group 9"/>
          <p:cNvGrpSpPr>
            <a:grpSpLocks/>
          </p:cNvGrpSpPr>
          <p:nvPr/>
        </p:nvGrpSpPr>
        <p:grpSpPr bwMode="auto">
          <a:xfrm>
            <a:off x="6858000" y="2928938"/>
            <a:ext cx="2052638" cy="776287"/>
            <a:chOff x="4290" y="3182"/>
            <a:chExt cx="1293" cy="489"/>
          </a:xfrm>
        </p:grpSpPr>
        <p:grpSp>
          <p:nvGrpSpPr>
            <p:cNvPr id="4" name="Group 10"/>
            <p:cNvGrpSpPr>
              <a:grpSpLocks/>
            </p:cNvGrpSpPr>
            <p:nvPr/>
          </p:nvGrpSpPr>
          <p:grpSpPr bwMode="auto">
            <a:xfrm rot="-3073">
              <a:off x="4290" y="3182"/>
              <a:ext cx="1289" cy="210"/>
              <a:chOff x="3146" y="321"/>
              <a:chExt cx="1289" cy="210"/>
            </a:xfrm>
          </p:grpSpPr>
          <p:sp>
            <p:nvSpPr>
              <p:cNvPr id="23627" name="Rectangle 11"/>
              <p:cNvSpPr>
                <a:spLocks noChangeArrowheads="1"/>
              </p:cNvSpPr>
              <p:nvPr/>
            </p:nvSpPr>
            <p:spPr bwMode="auto">
              <a:xfrm>
                <a:off x="3146" y="321"/>
                <a:ext cx="1289" cy="210"/>
              </a:xfrm>
              <a:prstGeom prst="rect">
                <a:avLst/>
              </a:prstGeom>
              <a:solidFill>
                <a:schemeClr val="accent1"/>
              </a:solidFill>
              <a:ln w="9525">
                <a:solidFill>
                  <a:schemeClr val="tx1"/>
                </a:solidFill>
                <a:miter lim="800000"/>
                <a:headEnd/>
                <a:tailEnd/>
              </a:ln>
            </p:spPr>
            <p:txBody>
              <a:bodyPr wrap="none" anchor="ctr"/>
              <a:lstStyle/>
              <a:p>
                <a:pPr algn="r"/>
                <a:r>
                  <a:rPr lang="en-GB" sz="2000" b="1">
                    <a:solidFill>
                      <a:srgbClr val="FFFF00"/>
                    </a:solidFill>
                    <a:latin typeface="Comic Sans MS" pitchFamily="66" charset="0"/>
                  </a:rPr>
                  <a:t>reactants</a:t>
                </a:r>
              </a:p>
            </p:txBody>
          </p:sp>
          <p:sp>
            <p:nvSpPr>
              <p:cNvPr id="23628" name="Oval 12"/>
              <p:cNvSpPr>
                <a:spLocks noChangeArrowheads="1"/>
              </p:cNvSpPr>
              <p:nvPr/>
            </p:nvSpPr>
            <p:spPr bwMode="auto">
              <a:xfrm>
                <a:off x="3203" y="355"/>
                <a:ext cx="137" cy="137"/>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629" name="Oval 13"/>
              <p:cNvSpPr>
                <a:spLocks noChangeArrowheads="1"/>
              </p:cNvSpPr>
              <p:nvPr/>
            </p:nvSpPr>
            <p:spPr bwMode="auto">
              <a:xfrm>
                <a:off x="3380" y="344"/>
                <a:ext cx="146" cy="146"/>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grpSp>
        <p:grpSp>
          <p:nvGrpSpPr>
            <p:cNvPr id="5" name="Group 14"/>
            <p:cNvGrpSpPr>
              <a:grpSpLocks/>
            </p:cNvGrpSpPr>
            <p:nvPr/>
          </p:nvGrpSpPr>
          <p:grpSpPr bwMode="auto">
            <a:xfrm rot="-133">
              <a:off x="4294" y="3461"/>
              <a:ext cx="1289" cy="210"/>
              <a:chOff x="3233" y="344"/>
              <a:chExt cx="1289" cy="210"/>
            </a:xfrm>
          </p:grpSpPr>
          <p:sp>
            <p:nvSpPr>
              <p:cNvPr id="23623" name="Rectangle 15"/>
              <p:cNvSpPr>
                <a:spLocks noChangeArrowheads="1"/>
              </p:cNvSpPr>
              <p:nvPr/>
            </p:nvSpPr>
            <p:spPr bwMode="auto">
              <a:xfrm rot="-5469">
                <a:off x="3233" y="344"/>
                <a:ext cx="1289" cy="210"/>
              </a:xfrm>
              <a:prstGeom prst="rect">
                <a:avLst/>
              </a:prstGeom>
              <a:solidFill>
                <a:schemeClr val="accent1"/>
              </a:solidFill>
              <a:ln w="9525">
                <a:solidFill>
                  <a:schemeClr val="tx1"/>
                </a:solidFill>
                <a:miter lim="800000"/>
                <a:headEnd/>
                <a:tailEnd/>
              </a:ln>
            </p:spPr>
            <p:txBody>
              <a:bodyPr wrap="none" anchor="ctr"/>
              <a:lstStyle/>
              <a:p>
                <a:pPr algn="r"/>
                <a:r>
                  <a:rPr lang="en-GB" sz="2000" b="1">
                    <a:solidFill>
                      <a:srgbClr val="FFFF00"/>
                    </a:solidFill>
                    <a:latin typeface="Comic Sans MS" pitchFamily="66" charset="0"/>
                  </a:rPr>
                  <a:t>product</a:t>
                </a:r>
              </a:p>
            </p:txBody>
          </p:sp>
          <p:grpSp>
            <p:nvGrpSpPr>
              <p:cNvPr id="6" name="Group 16"/>
              <p:cNvGrpSpPr>
                <a:grpSpLocks/>
              </p:cNvGrpSpPr>
              <p:nvPr/>
            </p:nvGrpSpPr>
            <p:grpSpPr bwMode="auto">
              <a:xfrm>
                <a:off x="3373" y="366"/>
                <a:ext cx="275" cy="146"/>
                <a:chOff x="1993" y="2733"/>
                <a:chExt cx="275" cy="146"/>
              </a:xfrm>
            </p:grpSpPr>
            <p:sp>
              <p:nvSpPr>
                <p:cNvPr id="23625" name="Oval 17"/>
                <p:cNvSpPr>
                  <a:spLocks noChangeArrowheads="1"/>
                </p:cNvSpPr>
                <p:nvPr/>
              </p:nvSpPr>
              <p:spPr bwMode="auto">
                <a:xfrm>
                  <a:off x="1993" y="2733"/>
                  <a:ext cx="146" cy="146"/>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626" name="Oval 18"/>
                <p:cNvSpPr>
                  <a:spLocks noChangeArrowheads="1"/>
                </p:cNvSpPr>
                <p:nvPr/>
              </p:nvSpPr>
              <p:spPr bwMode="auto">
                <a:xfrm>
                  <a:off x="2131" y="2741"/>
                  <a:ext cx="137" cy="137"/>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grpSp>
        </p:grpSp>
      </p:grpSp>
      <p:grpSp>
        <p:nvGrpSpPr>
          <p:cNvPr id="7" name="Group 19"/>
          <p:cNvGrpSpPr>
            <a:grpSpLocks/>
          </p:cNvGrpSpPr>
          <p:nvPr/>
        </p:nvGrpSpPr>
        <p:grpSpPr bwMode="auto">
          <a:xfrm>
            <a:off x="1120775" y="4994275"/>
            <a:ext cx="884238" cy="1239838"/>
            <a:chOff x="2650" y="2781"/>
            <a:chExt cx="557" cy="781"/>
          </a:xfrm>
        </p:grpSpPr>
        <p:sp>
          <p:nvSpPr>
            <p:cNvPr id="23612" name="Rectangle 20"/>
            <p:cNvSpPr>
              <a:spLocks noChangeArrowheads="1"/>
            </p:cNvSpPr>
            <p:nvPr/>
          </p:nvSpPr>
          <p:spPr bwMode="auto">
            <a:xfrm>
              <a:off x="2650" y="2781"/>
              <a:ext cx="557" cy="781"/>
            </a:xfrm>
            <a:prstGeom prst="rect">
              <a:avLst/>
            </a:prstGeom>
            <a:solidFill>
              <a:srgbClr val="FFFF00"/>
            </a:solidFill>
            <a:ln w="9525">
              <a:solidFill>
                <a:schemeClr val="tx1"/>
              </a:solidFill>
              <a:miter lim="800000"/>
              <a:headEnd/>
              <a:tailEnd/>
            </a:ln>
          </p:spPr>
          <p:txBody>
            <a:bodyPr wrap="none" anchor="ctr"/>
            <a:lstStyle/>
            <a:p>
              <a:pPr algn="ctr"/>
              <a:endParaRPr lang="en-GB">
                <a:solidFill>
                  <a:srgbClr val="3399FF"/>
                </a:solidFill>
                <a:latin typeface="Comic Sans MS" pitchFamily="66" charset="0"/>
              </a:endParaRPr>
            </a:p>
          </p:txBody>
        </p:sp>
        <p:sp>
          <p:nvSpPr>
            <p:cNvPr id="23613" name="Oval 21"/>
            <p:cNvSpPr>
              <a:spLocks noChangeArrowheads="1"/>
            </p:cNvSpPr>
            <p:nvPr/>
          </p:nvSpPr>
          <p:spPr bwMode="auto">
            <a:xfrm>
              <a:off x="2768" y="3047"/>
              <a:ext cx="94" cy="84"/>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614" name="Oval 22"/>
            <p:cNvSpPr>
              <a:spLocks noChangeArrowheads="1"/>
            </p:cNvSpPr>
            <p:nvPr/>
          </p:nvSpPr>
          <p:spPr bwMode="auto">
            <a:xfrm>
              <a:off x="2941" y="2863"/>
              <a:ext cx="94" cy="85"/>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615" name="Oval 23"/>
            <p:cNvSpPr>
              <a:spLocks noChangeArrowheads="1"/>
            </p:cNvSpPr>
            <p:nvPr/>
          </p:nvSpPr>
          <p:spPr bwMode="auto">
            <a:xfrm>
              <a:off x="2730" y="3262"/>
              <a:ext cx="93" cy="84"/>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616" name="Oval 24"/>
            <p:cNvSpPr>
              <a:spLocks noChangeArrowheads="1"/>
            </p:cNvSpPr>
            <p:nvPr/>
          </p:nvSpPr>
          <p:spPr bwMode="auto">
            <a:xfrm>
              <a:off x="2950" y="3328"/>
              <a:ext cx="94" cy="85"/>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617" name="Oval 25"/>
            <p:cNvSpPr>
              <a:spLocks noChangeArrowheads="1"/>
            </p:cNvSpPr>
            <p:nvPr/>
          </p:nvSpPr>
          <p:spPr bwMode="auto">
            <a:xfrm>
              <a:off x="2727" y="2902"/>
              <a:ext cx="88" cy="79"/>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618" name="Oval 26"/>
            <p:cNvSpPr>
              <a:spLocks noChangeArrowheads="1"/>
            </p:cNvSpPr>
            <p:nvPr/>
          </p:nvSpPr>
          <p:spPr bwMode="auto">
            <a:xfrm>
              <a:off x="2958" y="3133"/>
              <a:ext cx="88" cy="79"/>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619" name="Oval 27"/>
            <p:cNvSpPr>
              <a:spLocks noChangeArrowheads="1"/>
            </p:cNvSpPr>
            <p:nvPr/>
          </p:nvSpPr>
          <p:spPr bwMode="auto">
            <a:xfrm>
              <a:off x="2739" y="3423"/>
              <a:ext cx="87" cy="79"/>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620" name="Oval 28"/>
            <p:cNvSpPr>
              <a:spLocks noChangeArrowheads="1"/>
            </p:cNvSpPr>
            <p:nvPr/>
          </p:nvSpPr>
          <p:spPr bwMode="auto">
            <a:xfrm>
              <a:off x="3035" y="2979"/>
              <a:ext cx="88" cy="80"/>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grpSp>
      <p:grpSp>
        <p:nvGrpSpPr>
          <p:cNvPr id="8" name="Group 29"/>
          <p:cNvGrpSpPr>
            <a:grpSpLocks/>
          </p:cNvGrpSpPr>
          <p:nvPr/>
        </p:nvGrpSpPr>
        <p:grpSpPr bwMode="auto">
          <a:xfrm>
            <a:off x="1911350" y="4100513"/>
            <a:ext cx="928688" cy="1263650"/>
            <a:chOff x="1164" y="2738"/>
            <a:chExt cx="585" cy="796"/>
          </a:xfrm>
        </p:grpSpPr>
        <p:sp>
          <p:nvSpPr>
            <p:cNvPr id="23602" name="Rectangle 30"/>
            <p:cNvSpPr>
              <a:spLocks noChangeArrowheads="1"/>
            </p:cNvSpPr>
            <p:nvPr/>
          </p:nvSpPr>
          <p:spPr bwMode="auto">
            <a:xfrm>
              <a:off x="1164" y="2738"/>
              <a:ext cx="585" cy="796"/>
            </a:xfrm>
            <a:prstGeom prst="rect">
              <a:avLst/>
            </a:prstGeom>
            <a:gradFill rotWithShape="0">
              <a:gsLst>
                <a:gs pos="0">
                  <a:srgbClr val="FFFF99"/>
                </a:gs>
                <a:gs pos="100000">
                  <a:srgbClr val="FFFFCC"/>
                </a:gs>
              </a:gsLst>
              <a:lin ang="2700000" scaled="1"/>
            </a:gradFill>
            <a:ln w="9525">
              <a:solidFill>
                <a:schemeClr val="tx1"/>
              </a:solidFill>
              <a:miter lim="800000"/>
              <a:headEnd/>
              <a:tailEnd/>
            </a:ln>
          </p:spPr>
          <p:txBody>
            <a:bodyPr wrap="none" anchor="ctr"/>
            <a:lstStyle/>
            <a:p>
              <a:pPr algn="ctr"/>
              <a:endParaRPr lang="en-GB">
                <a:solidFill>
                  <a:srgbClr val="3399FF"/>
                </a:solidFill>
                <a:latin typeface="Comic Sans MS" pitchFamily="66" charset="0"/>
              </a:endParaRPr>
            </a:p>
          </p:txBody>
        </p:sp>
        <p:sp>
          <p:nvSpPr>
            <p:cNvPr id="23603" name="Oval 31"/>
            <p:cNvSpPr>
              <a:spLocks noChangeArrowheads="1"/>
            </p:cNvSpPr>
            <p:nvPr/>
          </p:nvSpPr>
          <p:spPr bwMode="auto">
            <a:xfrm>
              <a:off x="1383" y="3383"/>
              <a:ext cx="98" cy="87"/>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604" name="Oval 32"/>
            <p:cNvSpPr>
              <a:spLocks noChangeArrowheads="1"/>
            </p:cNvSpPr>
            <p:nvPr/>
          </p:nvSpPr>
          <p:spPr bwMode="auto">
            <a:xfrm>
              <a:off x="1206" y="3319"/>
              <a:ext cx="98" cy="86"/>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605" name="Oval 33"/>
            <p:cNvSpPr>
              <a:spLocks noChangeArrowheads="1"/>
            </p:cNvSpPr>
            <p:nvPr/>
          </p:nvSpPr>
          <p:spPr bwMode="auto">
            <a:xfrm>
              <a:off x="1273" y="3008"/>
              <a:ext cx="92" cy="81"/>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606" name="Oval 34"/>
            <p:cNvSpPr>
              <a:spLocks noChangeArrowheads="1"/>
            </p:cNvSpPr>
            <p:nvPr/>
          </p:nvSpPr>
          <p:spPr bwMode="auto">
            <a:xfrm>
              <a:off x="1378" y="3130"/>
              <a:ext cx="98" cy="86"/>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607" name="Oval 35"/>
            <p:cNvSpPr>
              <a:spLocks noChangeArrowheads="1"/>
            </p:cNvSpPr>
            <p:nvPr/>
          </p:nvSpPr>
          <p:spPr bwMode="auto">
            <a:xfrm>
              <a:off x="1521" y="3282"/>
              <a:ext cx="92" cy="81"/>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608" name="Oval 36"/>
            <p:cNvSpPr>
              <a:spLocks noChangeArrowheads="1"/>
            </p:cNvSpPr>
            <p:nvPr/>
          </p:nvSpPr>
          <p:spPr bwMode="auto">
            <a:xfrm>
              <a:off x="1199" y="2831"/>
              <a:ext cx="92" cy="81"/>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grpSp>
          <p:nvGrpSpPr>
            <p:cNvPr id="9" name="Group 37"/>
            <p:cNvGrpSpPr>
              <a:grpSpLocks/>
            </p:cNvGrpSpPr>
            <p:nvPr/>
          </p:nvGrpSpPr>
          <p:grpSpPr bwMode="auto">
            <a:xfrm>
              <a:off x="1418" y="2948"/>
              <a:ext cx="185" cy="86"/>
              <a:chOff x="1993" y="2733"/>
              <a:chExt cx="275" cy="146"/>
            </a:xfrm>
          </p:grpSpPr>
          <p:sp>
            <p:nvSpPr>
              <p:cNvPr id="23610" name="Oval 38"/>
              <p:cNvSpPr>
                <a:spLocks noChangeArrowheads="1"/>
              </p:cNvSpPr>
              <p:nvPr/>
            </p:nvSpPr>
            <p:spPr bwMode="auto">
              <a:xfrm>
                <a:off x="1993" y="2733"/>
                <a:ext cx="146" cy="146"/>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611" name="Oval 39"/>
              <p:cNvSpPr>
                <a:spLocks noChangeArrowheads="1"/>
              </p:cNvSpPr>
              <p:nvPr/>
            </p:nvSpPr>
            <p:spPr bwMode="auto">
              <a:xfrm>
                <a:off x="2131" y="2741"/>
                <a:ext cx="137" cy="137"/>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grpSp>
      </p:grpSp>
      <p:grpSp>
        <p:nvGrpSpPr>
          <p:cNvPr id="10" name="Group 40"/>
          <p:cNvGrpSpPr>
            <a:grpSpLocks/>
          </p:cNvGrpSpPr>
          <p:nvPr/>
        </p:nvGrpSpPr>
        <p:grpSpPr bwMode="auto">
          <a:xfrm>
            <a:off x="3546475" y="1628775"/>
            <a:ext cx="957263" cy="1379538"/>
            <a:chOff x="3117" y="2095"/>
            <a:chExt cx="868" cy="1344"/>
          </a:xfrm>
        </p:grpSpPr>
        <p:sp>
          <p:nvSpPr>
            <p:cNvPr id="23590" name="Rectangle 41"/>
            <p:cNvSpPr>
              <a:spLocks noChangeArrowheads="1"/>
            </p:cNvSpPr>
            <p:nvPr/>
          </p:nvSpPr>
          <p:spPr bwMode="auto">
            <a:xfrm>
              <a:off x="3117" y="2095"/>
              <a:ext cx="868" cy="1344"/>
            </a:xfrm>
            <a:prstGeom prst="rect">
              <a:avLst/>
            </a:prstGeom>
            <a:gradFill rotWithShape="0">
              <a:gsLst>
                <a:gs pos="0">
                  <a:srgbClr val="FFFFFF"/>
                </a:gs>
                <a:gs pos="100000">
                  <a:srgbClr val="FFFF99"/>
                </a:gs>
              </a:gsLst>
              <a:lin ang="18900000" scaled="1"/>
            </a:gradFill>
            <a:ln w="9525">
              <a:solidFill>
                <a:schemeClr val="tx1"/>
              </a:solidFill>
              <a:miter lim="800000"/>
              <a:headEnd/>
              <a:tailEnd/>
            </a:ln>
          </p:spPr>
          <p:txBody>
            <a:bodyPr wrap="none" anchor="ctr"/>
            <a:lstStyle/>
            <a:p>
              <a:pPr algn="ctr"/>
              <a:endParaRPr lang="en-GB">
                <a:solidFill>
                  <a:srgbClr val="3399FF"/>
                </a:solidFill>
                <a:latin typeface="Comic Sans MS" pitchFamily="66" charset="0"/>
              </a:endParaRPr>
            </a:p>
          </p:txBody>
        </p:sp>
        <p:sp>
          <p:nvSpPr>
            <p:cNvPr id="23591" name="Oval 42"/>
            <p:cNvSpPr>
              <a:spLocks noChangeArrowheads="1"/>
            </p:cNvSpPr>
            <p:nvPr/>
          </p:nvSpPr>
          <p:spPr bwMode="auto">
            <a:xfrm>
              <a:off x="3320" y="3191"/>
              <a:ext cx="146" cy="146"/>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grpSp>
          <p:nvGrpSpPr>
            <p:cNvPr id="11" name="Group 43"/>
            <p:cNvGrpSpPr>
              <a:grpSpLocks/>
            </p:cNvGrpSpPr>
            <p:nvPr/>
          </p:nvGrpSpPr>
          <p:grpSpPr bwMode="auto">
            <a:xfrm>
              <a:off x="3667" y="2908"/>
              <a:ext cx="213" cy="248"/>
              <a:chOff x="2026" y="3049"/>
              <a:chExt cx="213" cy="248"/>
            </a:xfrm>
          </p:grpSpPr>
          <p:sp>
            <p:nvSpPr>
              <p:cNvPr id="23600" name="Oval 44"/>
              <p:cNvSpPr>
                <a:spLocks noChangeArrowheads="1"/>
              </p:cNvSpPr>
              <p:nvPr/>
            </p:nvSpPr>
            <p:spPr bwMode="auto">
              <a:xfrm>
                <a:off x="2026" y="3049"/>
                <a:ext cx="146" cy="146"/>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601" name="Oval 45"/>
              <p:cNvSpPr>
                <a:spLocks noChangeArrowheads="1"/>
              </p:cNvSpPr>
              <p:nvPr/>
            </p:nvSpPr>
            <p:spPr bwMode="auto">
              <a:xfrm>
                <a:off x="2102" y="3160"/>
                <a:ext cx="137" cy="137"/>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grpSp>
        <p:grpSp>
          <p:nvGrpSpPr>
            <p:cNvPr id="12" name="Group 46"/>
            <p:cNvGrpSpPr>
              <a:grpSpLocks/>
            </p:cNvGrpSpPr>
            <p:nvPr/>
          </p:nvGrpSpPr>
          <p:grpSpPr bwMode="auto">
            <a:xfrm>
              <a:off x="3611" y="2588"/>
              <a:ext cx="262" cy="150"/>
              <a:chOff x="4378" y="2541"/>
              <a:chExt cx="262" cy="150"/>
            </a:xfrm>
          </p:grpSpPr>
          <p:sp>
            <p:nvSpPr>
              <p:cNvPr id="23598" name="Oval 47"/>
              <p:cNvSpPr>
                <a:spLocks noChangeArrowheads="1"/>
              </p:cNvSpPr>
              <p:nvPr/>
            </p:nvSpPr>
            <p:spPr bwMode="auto">
              <a:xfrm>
                <a:off x="4494" y="2545"/>
                <a:ext cx="146" cy="146"/>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599" name="Oval 48"/>
              <p:cNvSpPr>
                <a:spLocks noChangeArrowheads="1"/>
              </p:cNvSpPr>
              <p:nvPr/>
            </p:nvSpPr>
            <p:spPr bwMode="auto">
              <a:xfrm>
                <a:off x="4378" y="2541"/>
                <a:ext cx="137" cy="137"/>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grpSp>
        <p:grpSp>
          <p:nvGrpSpPr>
            <p:cNvPr id="13" name="Group 49"/>
            <p:cNvGrpSpPr>
              <a:grpSpLocks/>
            </p:cNvGrpSpPr>
            <p:nvPr/>
          </p:nvGrpSpPr>
          <p:grpSpPr bwMode="auto">
            <a:xfrm>
              <a:off x="3259" y="2693"/>
              <a:ext cx="275" cy="146"/>
              <a:chOff x="1993" y="2733"/>
              <a:chExt cx="275" cy="146"/>
            </a:xfrm>
          </p:grpSpPr>
          <p:sp>
            <p:nvSpPr>
              <p:cNvPr id="23596" name="Oval 50"/>
              <p:cNvSpPr>
                <a:spLocks noChangeArrowheads="1"/>
              </p:cNvSpPr>
              <p:nvPr/>
            </p:nvSpPr>
            <p:spPr bwMode="auto">
              <a:xfrm>
                <a:off x="1993" y="2733"/>
                <a:ext cx="146" cy="146"/>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597" name="Oval 51"/>
              <p:cNvSpPr>
                <a:spLocks noChangeArrowheads="1"/>
              </p:cNvSpPr>
              <p:nvPr/>
            </p:nvSpPr>
            <p:spPr bwMode="auto">
              <a:xfrm>
                <a:off x="2131" y="2741"/>
                <a:ext cx="137" cy="137"/>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grpSp>
        <p:sp>
          <p:nvSpPr>
            <p:cNvPr id="23595" name="Oval 52"/>
            <p:cNvSpPr>
              <a:spLocks noChangeArrowheads="1"/>
            </p:cNvSpPr>
            <p:nvPr/>
          </p:nvSpPr>
          <p:spPr bwMode="auto">
            <a:xfrm>
              <a:off x="3416" y="2443"/>
              <a:ext cx="137" cy="137"/>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grpSp>
      <p:grpSp>
        <p:nvGrpSpPr>
          <p:cNvPr id="14" name="Group 53"/>
          <p:cNvGrpSpPr>
            <a:grpSpLocks/>
          </p:cNvGrpSpPr>
          <p:nvPr/>
        </p:nvGrpSpPr>
        <p:grpSpPr bwMode="auto">
          <a:xfrm>
            <a:off x="5484813" y="1373188"/>
            <a:ext cx="927100" cy="1333500"/>
            <a:chOff x="4383" y="2089"/>
            <a:chExt cx="868" cy="1344"/>
          </a:xfrm>
        </p:grpSpPr>
        <p:sp>
          <p:nvSpPr>
            <p:cNvPr id="23578" name="Rectangle 54"/>
            <p:cNvSpPr>
              <a:spLocks noChangeArrowheads="1"/>
            </p:cNvSpPr>
            <p:nvPr/>
          </p:nvSpPr>
          <p:spPr bwMode="auto">
            <a:xfrm>
              <a:off x="4383" y="2089"/>
              <a:ext cx="868" cy="1344"/>
            </a:xfrm>
            <a:prstGeom prst="rect">
              <a:avLst/>
            </a:prstGeom>
            <a:gradFill rotWithShape="0">
              <a:gsLst>
                <a:gs pos="0">
                  <a:srgbClr val="FFFFCC"/>
                </a:gs>
                <a:gs pos="100000">
                  <a:srgbClr val="FFFFFF"/>
                </a:gs>
              </a:gsLst>
              <a:lin ang="2700000" scaled="1"/>
            </a:gradFill>
            <a:ln w="9525">
              <a:solidFill>
                <a:schemeClr val="tx1"/>
              </a:solidFill>
              <a:miter lim="800000"/>
              <a:headEnd/>
              <a:tailEnd/>
            </a:ln>
          </p:spPr>
          <p:txBody>
            <a:bodyPr wrap="none" anchor="ctr"/>
            <a:lstStyle/>
            <a:p>
              <a:pPr algn="ctr"/>
              <a:endParaRPr lang="en-GB">
                <a:solidFill>
                  <a:srgbClr val="3399FF"/>
                </a:solidFill>
                <a:latin typeface="Comic Sans MS" pitchFamily="66" charset="0"/>
              </a:endParaRPr>
            </a:p>
          </p:txBody>
        </p:sp>
        <p:sp>
          <p:nvSpPr>
            <p:cNvPr id="23579" name="Oval 55"/>
            <p:cNvSpPr>
              <a:spLocks noChangeArrowheads="1"/>
            </p:cNvSpPr>
            <p:nvPr/>
          </p:nvSpPr>
          <p:spPr bwMode="auto">
            <a:xfrm>
              <a:off x="4476" y="2355"/>
              <a:ext cx="146" cy="146"/>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580" name="Oval 56"/>
            <p:cNvSpPr>
              <a:spLocks noChangeArrowheads="1"/>
            </p:cNvSpPr>
            <p:nvPr/>
          </p:nvSpPr>
          <p:spPr bwMode="auto">
            <a:xfrm>
              <a:off x="4595" y="2297"/>
              <a:ext cx="137" cy="137"/>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grpSp>
          <p:nvGrpSpPr>
            <p:cNvPr id="15" name="Group 57"/>
            <p:cNvGrpSpPr>
              <a:grpSpLocks/>
            </p:cNvGrpSpPr>
            <p:nvPr/>
          </p:nvGrpSpPr>
          <p:grpSpPr bwMode="auto">
            <a:xfrm>
              <a:off x="4869" y="2977"/>
              <a:ext cx="213" cy="248"/>
              <a:chOff x="2026" y="3049"/>
              <a:chExt cx="213" cy="248"/>
            </a:xfrm>
          </p:grpSpPr>
          <p:sp>
            <p:nvSpPr>
              <p:cNvPr id="23588" name="Oval 58"/>
              <p:cNvSpPr>
                <a:spLocks noChangeArrowheads="1"/>
              </p:cNvSpPr>
              <p:nvPr/>
            </p:nvSpPr>
            <p:spPr bwMode="auto">
              <a:xfrm>
                <a:off x="2026" y="3049"/>
                <a:ext cx="146" cy="146"/>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589" name="Oval 59"/>
              <p:cNvSpPr>
                <a:spLocks noChangeArrowheads="1"/>
              </p:cNvSpPr>
              <p:nvPr/>
            </p:nvSpPr>
            <p:spPr bwMode="auto">
              <a:xfrm>
                <a:off x="2102" y="3160"/>
                <a:ext cx="137" cy="137"/>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grpSp>
        <p:grpSp>
          <p:nvGrpSpPr>
            <p:cNvPr id="16" name="Group 60"/>
            <p:cNvGrpSpPr>
              <a:grpSpLocks/>
            </p:cNvGrpSpPr>
            <p:nvPr/>
          </p:nvGrpSpPr>
          <p:grpSpPr bwMode="auto">
            <a:xfrm>
              <a:off x="4886" y="2520"/>
              <a:ext cx="262" cy="150"/>
              <a:chOff x="4378" y="2541"/>
              <a:chExt cx="262" cy="150"/>
            </a:xfrm>
          </p:grpSpPr>
          <p:sp>
            <p:nvSpPr>
              <p:cNvPr id="23586" name="Oval 61"/>
              <p:cNvSpPr>
                <a:spLocks noChangeArrowheads="1"/>
              </p:cNvSpPr>
              <p:nvPr/>
            </p:nvSpPr>
            <p:spPr bwMode="auto">
              <a:xfrm>
                <a:off x="4494" y="2545"/>
                <a:ext cx="146" cy="146"/>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587" name="Oval 62"/>
              <p:cNvSpPr>
                <a:spLocks noChangeArrowheads="1"/>
              </p:cNvSpPr>
              <p:nvPr/>
            </p:nvSpPr>
            <p:spPr bwMode="auto">
              <a:xfrm>
                <a:off x="4378" y="2541"/>
                <a:ext cx="137" cy="137"/>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grpSp>
        <p:grpSp>
          <p:nvGrpSpPr>
            <p:cNvPr id="17" name="Group 63"/>
            <p:cNvGrpSpPr>
              <a:grpSpLocks/>
            </p:cNvGrpSpPr>
            <p:nvPr/>
          </p:nvGrpSpPr>
          <p:grpSpPr bwMode="auto">
            <a:xfrm>
              <a:off x="4461" y="2762"/>
              <a:ext cx="275" cy="146"/>
              <a:chOff x="1993" y="2733"/>
              <a:chExt cx="275" cy="146"/>
            </a:xfrm>
          </p:grpSpPr>
          <p:sp>
            <p:nvSpPr>
              <p:cNvPr id="23584" name="Oval 64"/>
              <p:cNvSpPr>
                <a:spLocks noChangeArrowheads="1"/>
              </p:cNvSpPr>
              <p:nvPr/>
            </p:nvSpPr>
            <p:spPr bwMode="auto">
              <a:xfrm>
                <a:off x="1993" y="2733"/>
                <a:ext cx="146" cy="146"/>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585" name="Oval 65"/>
              <p:cNvSpPr>
                <a:spLocks noChangeArrowheads="1"/>
              </p:cNvSpPr>
              <p:nvPr/>
            </p:nvSpPr>
            <p:spPr bwMode="auto">
              <a:xfrm>
                <a:off x="2131" y="2741"/>
                <a:ext cx="137" cy="137"/>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grpSp>
      </p:grpSp>
      <p:grpSp>
        <p:nvGrpSpPr>
          <p:cNvPr id="18" name="Group 66"/>
          <p:cNvGrpSpPr>
            <a:grpSpLocks/>
          </p:cNvGrpSpPr>
          <p:nvPr/>
        </p:nvGrpSpPr>
        <p:grpSpPr bwMode="auto">
          <a:xfrm>
            <a:off x="2438400" y="2840038"/>
            <a:ext cx="957263" cy="1379537"/>
            <a:chOff x="2381" y="2337"/>
            <a:chExt cx="603" cy="869"/>
          </a:xfrm>
        </p:grpSpPr>
        <p:sp>
          <p:nvSpPr>
            <p:cNvPr id="23569" name="Rectangle 67"/>
            <p:cNvSpPr>
              <a:spLocks noChangeArrowheads="1"/>
            </p:cNvSpPr>
            <p:nvPr/>
          </p:nvSpPr>
          <p:spPr bwMode="auto">
            <a:xfrm>
              <a:off x="2381" y="2337"/>
              <a:ext cx="603" cy="869"/>
            </a:xfrm>
            <a:prstGeom prst="rect">
              <a:avLst/>
            </a:prstGeom>
            <a:gradFill rotWithShape="0">
              <a:gsLst>
                <a:gs pos="0">
                  <a:srgbClr val="FFFFFF"/>
                </a:gs>
                <a:gs pos="100000">
                  <a:srgbClr val="FFFF99"/>
                </a:gs>
              </a:gsLst>
              <a:lin ang="18900000" scaled="1"/>
            </a:gradFill>
            <a:ln w="9525">
              <a:solidFill>
                <a:schemeClr val="tx1"/>
              </a:solidFill>
              <a:miter lim="800000"/>
              <a:headEnd/>
              <a:tailEnd/>
            </a:ln>
          </p:spPr>
          <p:txBody>
            <a:bodyPr wrap="none" anchor="ctr"/>
            <a:lstStyle/>
            <a:p>
              <a:pPr algn="ctr"/>
              <a:endParaRPr lang="en-GB">
                <a:solidFill>
                  <a:srgbClr val="3399FF"/>
                </a:solidFill>
                <a:latin typeface="Comic Sans MS" pitchFamily="66" charset="0"/>
              </a:endParaRPr>
            </a:p>
          </p:txBody>
        </p:sp>
        <p:sp>
          <p:nvSpPr>
            <p:cNvPr id="23570" name="Oval 68"/>
            <p:cNvSpPr>
              <a:spLocks noChangeArrowheads="1"/>
            </p:cNvSpPr>
            <p:nvPr/>
          </p:nvSpPr>
          <p:spPr bwMode="auto">
            <a:xfrm>
              <a:off x="2522" y="3046"/>
              <a:ext cx="101" cy="94"/>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571" name="Oval 69"/>
            <p:cNvSpPr>
              <a:spLocks noChangeArrowheads="1"/>
            </p:cNvSpPr>
            <p:nvPr/>
          </p:nvSpPr>
          <p:spPr bwMode="auto">
            <a:xfrm>
              <a:off x="2763" y="2863"/>
              <a:ext cx="101" cy="94"/>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572" name="Oval 70"/>
            <p:cNvSpPr>
              <a:spLocks noChangeArrowheads="1"/>
            </p:cNvSpPr>
            <p:nvPr/>
          </p:nvSpPr>
          <p:spPr bwMode="auto">
            <a:xfrm>
              <a:off x="2816" y="2935"/>
              <a:ext cx="95" cy="88"/>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573" name="Oval 71"/>
            <p:cNvSpPr>
              <a:spLocks noChangeArrowheads="1"/>
            </p:cNvSpPr>
            <p:nvPr/>
          </p:nvSpPr>
          <p:spPr bwMode="auto">
            <a:xfrm>
              <a:off x="2787" y="2440"/>
              <a:ext cx="101" cy="94"/>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574" name="Oval 72"/>
            <p:cNvSpPr>
              <a:spLocks noChangeArrowheads="1"/>
            </p:cNvSpPr>
            <p:nvPr/>
          </p:nvSpPr>
          <p:spPr bwMode="auto">
            <a:xfrm>
              <a:off x="2852" y="2629"/>
              <a:ext cx="95" cy="89"/>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575" name="Oval 73"/>
            <p:cNvSpPr>
              <a:spLocks noChangeArrowheads="1"/>
            </p:cNvSpPr>
            <p:nvPr/>
          </p:nvSpPr>
          <p:spPr bwMode="auto">
            <a:xfrm>
              <a:off x="2480" y="2724"/>
              <a:ext cx="101" cy="94"/>
            </a:xfrm>
            <a:prstGeom prst="ellipse">
              <a:avLst/>
            </a:prstGeom>
            <a:gradFill rotWithShape="0">
              <a:gsLst>
                <a:gs pos="0">
                  <a:srgbClr val="FF0000"/>
                </a:gs>
                <a:gs pos="100000">
                  <a:srgbClr val="FFFF00"/>
                </a:gs>
              </a:gsLst>
              <a:path path="shape">
                <a:fillToRect l="50000" t="50000" r="50000" b="50000"/>
              </a:path>
            </a:gra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576" name="Oval 74"/>
            <p:cNvSpPr>
              <a:spLocks noChangeArrowheads="1"/>
            </p:cNvSpPr>
            <p:nvPr/>
          </p:nvSpPr>
          <p:spPr bwMode="auto">
            <a:xfrm>
              <a:off x="2576" y="2729"/>
              <a:ext cx="95" cy="88"/>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sp>
          <p:nvSpPr>
            <p:cNvPr id="23577" name="Oval 75"/>
            <p:cNvSpPr>
              <a:spLocks noChangeArrowheads="1"/>
            </p:cNvSpPr>
            <p:nvPr/>
          </p:nvSpPr>
          <p:spPr bwMode="auto">
            <a:xfrm>
              <a:off x="2498" y="2489"/>
              <a:ext cx="95" cy="89"/>
            </a:xfrm>
            <a:prstGeom prst="ellipse">
              <a:avLst/>
            </a:prstGeom>
            <a:solidFill>
              <a:schemeClr val="bg1"/>
            </a:solidFill>
            <a:ln w="9525">
              <a:solidFill>
                <a:schemeClr val="tx1"/>
              </a:solidFill>
              <a:round/>
              <a:headEnd/>
              <a:tailEnd/>
            </a:ln>
          </p:spPr>
          <p:txBody>
            <a:bodyPr wrap="none" anchor="ctr"/>
            <a:lstStyle/>
            <a:p>
              <a:endParaRPr lang="en-GB">
                <a:solidFill>
                  <a:srgbClr val="000000"/>
                </a:solidFill>
                <a:latin typeface="Comic Sans MS" pitchFamily="66" charset="0"/>
              </a:endParaRPr>
            </a:p>
          </p:txBody>
        </p:sp>
      </p:grpSp>
      <p:sp>
        <p:nvSpPr>
          <p:cNvPr id="23562" name="AutoShape 76"/>
          <p:cNvSpPr>
            <a:spLocks noChangeArrowheads="1"/>
          </p:cNvSpPr>
          <p:nvPr/>
        </p:nvSpPr>
        <p:spPr bwMode="auto">
          <a:xfrm>
            <a:off x="3546475" y="3857625"/>
            <a:ext cx="3808413" cy="769938"/>
          </a:xfrm>
          <a:prstGeom prst="rightArrow">
            <a:avLst>
              <a:gd name="adj1" fmla="val 50000"/>
              <a:gd name="adj2" fmla="val 113561"/>
            </a:avLst>
          </a:prstGeom>
          <a:gradFill rotWithShape="0">
            <a:gsLst>
              <a:gs pos="0">
                <a:srgbClr val="FFCCCC"/>
              </a:gs>
              <a:gs pos="100000">
                <a:srgbClr val="FFFF00"/>
              </a:gs>
            </a:gsLst>
            <a:lin ang="2700000" scaled="1"/>
          </a:gradFill>
          <a:ln w="9525">
            <a:solidFill>
              <a:schemeClr val="tx1"/>
            </a:solidFill>
            <a:miter lim="800000"/>
            <a:headEnd/>
            <a:tailEnd/>
          </a:ln>
        </p:spPr>
        <p:txBody>
          <a:bodyPr wrap="none" anchor="ctr"/>
          <a:lstStyle/>
          <a:p>
            <a:pPr algn="ctr"/>
            <a:r>
              <a:rPr lang="en-GB">
                <a:solidFill>
                  <a:srgbClr val="000000"/>
                </a:solidFill>
                <a:latin typeface="Comic Sans MS" pitchFamily="66" charset="0"/>
              </a:rPr>
              <a:t>Reactant Concentration falls</a:t>
            </a:r>
          </a:p>
        </p:txBody>
      </p:sp>
      <p:sp>
        <p:nvSpPr>
          <p:cNvPr id="23563" name="AutoShape 77"/>
          <p:cNvSpPr>
            <a:spLocks noChangeArrowheads="1"/>
          </p:cNvSpPr>
          <p:nvPr/>
        </p:nvSpPr>
        <p:spPr bwMode="auto">
          <a:xfrm>
            <a:off x="3863975" y="4662488"/>
            <a:ext cx="3497263" cy="769937"/>
          </a:xfrm>
          <a:prstGeom prst="rightArrow">
            <a:avLst>
              <a:gd name="adj1" fmla="val 50000"/>
              <a:gd name="adj2" fmla="val 113557"/>
            </a:avLst>
          </a:prstGeom>
          <a:gradFill rotWithShape="0">
            <a:gsLst>
              <a:gs pos="0">
                <a:srgbClr val="FFCCCC"/>
              </a:gs>
              <a:gs pos="100000">
                <a:srgbClr val="FFFF00"/>
              </a:gs>
            </a:gsLst>
            <a:lin ang="2700000" scaled="1"/>
          </a:gradFill>
          <a:ln w="9525">
            <a:solidFill>
              <a:schemeClr val="tx1"/>
            </a:solidFill>
            <a:miter lim="800000"/>
            <a:headEnd/>
            <a:tailEnd/>
          </a:ln>
        </p:spPr>
        <p:txBody>
          <a:bodyPr wrap="none" anchor="ctr"/>
          <a:lstStyle/>
          <a:p>
            <a:pPr algn="ctr"/>
            <a:r>
              <a:rPr lang="en-GB">
                <a:solidFill>
                  <a:srgbClr val="000000"/>
                </a:solidFill>
                <a:latin typeface="Comic Sans MS" pitchFamily="66" charset="0"/>
              </a:rPr>
              <a:t>Rate of Reaction falls</a:t>
            </a:r>
          </a:p>
        </p:txBody>
      </p:sp>
      <p:sp>
        <p:nvSpPr>
          <p:cNvPr id="23564" name="Text Box 78"/>
          <p:cNvSpPr txBox="1">
            <a:spLocks noChangeArrowheads="1"/>
          </p:cNvSpPr>
          <p:nvPr/>
        </p:nvSpPr>
        <p:spPr bwMode="auto">
          <a:xfrm>
            <a:off x="6608763" y="1611313"/>
            <a:ext cx="1641475" cy="396875"/>
          </a:xfrm>
          <a:prstGeom prst="rect">
            <a:avLst/>
          </a:prstGeom>
          <a:noFill/>
          <a:ln w="9525">
            <a:noFill/>
            <a:miter lim="800000"/>
            <a:headEnd/>
            <a:tailEnd/>
          </a:ln>
        </p:spPr>
        <p:txBody>
          <a:bodyPr>
            <a:spAutoFit/>
          </a:bodyPr>
          <a:lstStyle/>
          <a:p>
            <a:pPr>
              <a:spcBef>
                <a:spcPct val="50000"/>
              </a:spcBef>
            </a:pPr>
            <a:r>
              <a:rPr lang="en-GB" sz="2000">
                <a:solidFill>
                  <a:srgbClr val="000000"/>
                </a:solidFill>
                <a:latin typeface="Comic Sans MS" pitchFamily="66" charset="0"/>
              </a:rPr>
              <a:t>All product</a:t>
            </a:r>
          </a:p>
        </p:txBody>
      </p:sp>
      <p:sp>
        <p:nvSpPr>
          <p:cNvPr id="23565" name="Text Box 79"/>
          <p:cNvSpPr txBox="1">
            <a:spLocks noChangeArrowheads="1"/>
          </p:cNvSpPr>
          <p:nvPr/>
        </p:nvSpPr>
        <p:spPr bwMode="auto">
          <a:xfrm>
            <a:off x="2087563" y="5678488"/>
            <a:ext cx="1641475" cy="396875"/>
          </a:xfrm>
          <a:prstGeom prst="rect">
            <a:avLst/>
          </a:prstGeom>
          <a:noFill/>
          <a:ln w="9525">
            <a:noFill/>
            <a:miter lim="800000"/>
            <a:headEnd/>
            <a:tailEnd/>
          </a:ln>
        </p:spPr>
        <p:txBody>
          <a:bodyPr>
            <a:spAutoFit/>
          </a:bodyPr>
          <a:lstStyle/>
          <a:p>
            <a:pPr>
              <a:spcBef>
                <a:spcPct val="50000"/>
              </a:spcBef>
            </a:pPr>
            <a:r>
              <a:rPr lang="en-GB" sz="2000">
                <a:solidFill>
                  <a:srgbClr val="000000"/>
                </a:solidFill>
                <a:latin typeface="Comic Sans MS" pitchFamily="66" charset="0"/>
              </a:rPr>
              <a:t>All reactant</a:t>
            </a:r>
          </a:p>
        </p:txBody>
      </p:sp>
      <p:sp>
        <p:nvSpPr>
          <p:cNvPr id="23566" name="Text Box 80"/>
          <p:cNvSpPr txBox="1">
            <a:spLocks noChangeArrowheads="1"/>
          </p:cNvSpPr>
          <p:nvPr/>
        </p:nvSpPr>
        <p:spPr bwMode="auto">
          <a:xfrm>
            <a:off x="3459163" y="3224213"/>
            <a:ext cx="2627312" cy="854075"/>
          </a:xfrm>
          <a:prstGeom prst="rect">
            <a:avLst/>
          </a:prstGeom>
          <a:noFill/>
          <a:ln w="9525">
            <a:noFill/>
            <a:miter lim="800000"/>
            <a:headEnd/>
            <a:tailEnd/>
          </a:ln>
        </p:spPr>
        <p:txBody>
          <a:bodyPr>
            <a:spAutoFit/>
          </a:bodyPr>
          <a:lstStyle/>
          <a:p>
            <a:pPr>
              <a:spcBef>
                <a:spcPct val="50000"/>
              </a:spcBef>
            </a:pPr>
            <a:r>
              <a:rPr lang="en-GB" sz="2000">
                <a:solidFill>
                  <a:srgbClr val="000000"/>
                </a:solidFill>
                <a:latin typeface="Comic Sans MS" pitchFamily="66" charset="0"/>
              </a:rPr>
              <a:t>Mix of reactant</a:t>
            </a:r>
          </a:p>
          <a:p>
            <a:pPr>
              <a:spcBef>
                <a:spcPct val="50000"/>
              </a:spcBef>
            </a:pPr>
            <a:r>
              <a:rPr lang="en-GB" sz="2000">
                <a:solidFill>
                  <a:srgbClr val="000000"/>
                </a:solidFill>
                <a:latin typeface="Comic Sans MS" pitchFamily="66" charset="0"/>
              </a:rPr>
              <a:t>And product</a:t>
            </a:r>
          </a:p>
        </p:txBody>
      </p:sp>
      <p:sp>
        <p:nvSpPr>
          <p:cNvPr id="23567" name="AutoShape 81"/>
          <p:cNvSpPr>
            <a:spLocks noChangeArrowheads="1"/>
          </p:cNvSpPr>
          <p:nvPr/>
        </p:nvSpPr>
        <p:spPr bwMode="auto">
          <a:xfrm>
            <a:off x="3729038" y="5395913"/>
            <a:ext cx="3638550" cy="769937"/>
          </a:xfrm>
          <a:prstGeom prst="rightArrow">
            <a:avLst>
              <a:gd name="adj1" fmla="val 50000"/>
              <a:gd name="adj2" fmla="val 113550"/>
            </a:avLst>
          </a:prstGeom>
          <a:gradFill rotWithShape="0">
            <a:gsLst>
              <a:gs pos="0">
                <a:srgbClr val="FFCCCC"/>
              </a:gs>
              <a:gs pos="100000">
                <a:srgbClr val="FFFF00"/>
              </a:gs>
            </a:gsLst>
            <a:lin ang="2700000" scaled="1"/>
          </a:gradFill>
          <a:ln w="9525">
            <a:solidFill>
              <a:schemeClr val="tx1"/>
            </a:solidFill>
            <a:miter lim="800000"/>
            <a:headEnd/>
            <a:tailEnd/>
          </a:ln>
        </p:spPr>
        <p:txBody>
          <a:bodyPr wrap="none" anchor="ctr"/>
          <a:lstStyle/>
          <a:p>
            <a:pPr algn="ctr"/>
            <a:r>
              <a:rPr lang="en-GB">
                <a:solidFill>
                  <a:srgbClr val="000000"/>
                </a:solidFill>
                <a:latin typeface="Comic Sans MS" pitchFamily="66" charset="0"/>
              </a:rPr>
              <a:t>Gradient of graph decreases</a:t>
            </a:r>
          </a:p>
        </p:txBody>
      </p:sp>
      <p:sp>
        <p:nvSpPr>
          <p:cNvPr id="23568" name="Title 21"/>
          <p:cNvSpPr txBox="1">
            <a:spLocks/>
          </p:cNvSpPr>
          <p:nvPr/>
        </p:nvSpPr>
        <p:spPr bwMode="auto">
          <a:xfrm>
            <a:off x="428625" y="0"/>
            <a:ext cx="8229600" cy="785813"/>
          </a:xfrm>
          <a:prstGeom prst="rect">
            <a:avLst/>
          </a:prstGeom>
          <a:noFill/>
          <a:ln w="9525">
            <a:noFill/>
            <a:miter lim="800000"/>
            <a:headEnd/>
            <a:tailEnd/>
          </a:ln>
        </p:spPr>
        <p:txBody>
          <a:bodyPr/>
          <a:lstStyle/>
          <a:p>
            <a:pPr algn="ctr"/>
            <a:r>
              <a:rPr lang="en-GB" sz="4400">
                <a:solidFill>
                  <a:srgbClr val="000000"/>
                </a:solidFill>
                <a:latin typeface="Comic Sans MS" pitchFamily="66" charset="0"/>
              </a:rPr>
              <a:t>Rate of reaction graphs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3562"/>
                                        </p:tgtEl>
                                        <p:attrNameLst>
                                          <p:attrName>style.visibility</p:attrName>
                                        </p:attrNameLst>
                                      </p:cBhvr>
                                      <p:to>
                                        <p:strVal val="visible"/>
                                      </p:to>
                                    </p:set>
                                    <p:animEffect transition="in" filter="blinds(horizontal)">
                                      <p:cBhvr>
                                        <p:cTn id="19" dur="500"/>
                                        <p:tgtEl>
                                          <p:spTgt spid="2356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3563"/>
                                        </p:tgtEl>
                                        <p:attrNameLst>
                                          <p:attrName>style.visibility</p:attrName>
                                        </p:attrNameLst>
                                      </p:cBhvr>
                                      <p:to>
                                        <p:strVal val="visible"/>
                                      </p:to>
                                    </p:set>
                                    <p:animEffect transition="in" filter="blinds(horizontal)">
                                      <p:cBhvr>
                                        <p:cTn id="22" dur="500"/>
                                        <p:tgtEl>
                                          <p:spTgt spid="2356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3567"/>
                                        </p:tgtEl>
                                        <p:attrNameLst>
                                          <p:attrName>style.visibility</p:attrName>
                                        </p:attrNameLst>
                                      </p:cBhvr>
                                      <p:to>
                                        <p:strVal val="visible"/>
                                      </p:to>
                                    </p:set>
                                    <p:animEffect transition="in" filter="blinds(horizontal)">
                                      <p:cBhvr>
                                        <p:cTn id="25" dur="500"/>
                                        <p:tgtEl>
                                          <p:spTgt spid="2356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3565"/>
                                        </p:tgtEl>
                                        <p:attrNameLst>
                                          <p:attrName>style.visibility</p:attrName>
                                        </p:attrNameLst>
                                      </p:cBhvr>
                                      <p:to>
                                        <p:strVal val="visible"/>
                                      </p:to>
                                    </p:set>
                                    <p:animEffect transition="in" filter="blinds(horizontal)">
                                      <p:cBhvr>
                                        <p:cTn id="28" dur="500"/>
                                        <p:tgtEl>
                                          <p:spTgt spid="2356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3566"/>
                                        </p:tgtEl>
                                        <p:attrNameLst>
                                          <p:attrName>style.visibility</p:attrName>
                                        </p:attrNameLst>
                                      </p:cBhvr>
                                      <p:to>
                                        <p:strVal val="visible"/>
                                      </p:to>
                                    </p:set>
                                    <p:animEffect transition="in" filter="blinds(horizontal)">
                                      <p:cBhvr>
                                        <p:cTn id="31" dur="500"/>
                                        <p:tgtEl>
                                          <p:spTgt spid="2356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3564"/>
                                        </p:tgtEl>
                                        <p:attrNameLst>
                                          <p:attrName>style.visibility</p:attrName>
                                        </p:attrNameLst>
                                      </p:cBhvr>
                                      <p:to>
                                        <p:strVal val="visible"/>
                                      </p:to>
                                    </p:set>
                                    <p:animEffect transition="in" filter="blinds(horizontal)">
                                      <p:cBhvr>
                                        <p:cTn id="34" dur="500"/>
                                        <p:tgtEl>
                                          <p:spTgt spid="2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P spid="23563" grpId="0" animBg="1"/>
      <p:bldP spid="23564" grpId="0"/>
      <p:bldP spid="23565" grpId="0"/>
      <p:bldP spid="23566" grpId="0"/>
      <p:bldP spid="235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1619672" y="1000125"/>
            <a:ext cx="5956300" cy="5857875"/>
          </a:xfrm>
          <a:prstGeom prst="rect">
            <a:avLst/>
          </a:prstGeom>
          <a:noFill/>
          <a:ln w="9525">
            <a:noFill/>
            <a:miter lim="800000"/>
            <a:headEnd/>
            <a:tailEnd/>
          </a:ln>
        </p:spPr>
      </p:pic>
      <p:sp>
        <p:nvSpPr>
          <p:cNvPr id="3" name="TextBox 2"/>
          <p:cNvSpPr txBox="1"/>
          <p:nvPr/>
        </p:nvSpPr>
        <p:spPr>
          <a:xfrm>
            <a:off x="0" y="0"/>
            <a:ext cx="9144000" cy="584775"/>
          </a:xfrm>
          <a:prstGeom prst="rect">
            <a:avLst/>
          </a:prstGeom>
          <a:noFill/>
        </p:spPr>
        <p:txBody>
          <a:bodyPr wrap="square" rtlCol="0">
            <a:spAutoFit/>
          </a:bodyPr>
          <a:lstStyle/>
          <a:p>
            <a:pPr algn="ctr"/>
            <a:r>
              <a:rPr lang="en-GB" sz="3200" dirty="0" smtClean="0"/>
              <a:t>Calculating rate of reaction from a graph</a:t>
            </a:r>
            <a:endParaRPr lang="en-GB"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576" y="0"/>
            <a:ext cx="7772400" cy="1470025"/>
          </a:xfrm>
        </p:spPr>
        <p:txBody>
          <a:bodyPr/>
          <a:lstStyle/>
          <a:p>
            <a:pPr eaLnBrk="1" hangingPunct="1"/>
            <a:r>
              <a:rPr lang="en-GB" sz="8800" dirty="0" smtClean="0"/>
              <a:t>AS Chemistry</a:t>
            </a:r>
          </a:p>
        </p:txBody>
      </p:sp>
      <p:sp>
        <p:nvSpPr>
          <p:cNvPr id="2051" name="Rectangle 3"/>
          <p:cNvSpPr>
            <a:spLocks noGrp="1" noChangeArrowheads="1"/>
          </p:cNvSpPr>
          <p:nvPr>
            <p:ph type="subTitle" idx="1"/>
          </p:nvPr>
        </p:nvSpPr>
        <p:spPr>
          <a:xfrm>
            <a:off x="539552" y="1628800"/>
            <a:ext cx="8280920" cy="3657600"/>
          </a:xfrm>
        </p:spPr>
        <p:txBody>
          <a:bodyPr>
            <a:normAutofit lnSpcReduction="10000"/>
          </a:bodyPr>
          <a:lstStyle/>
          <a:p>
            <a:pPr eaLnBrk="1" hangingPunct="1"/>
            <a:r>
              <a:rPr lang="en-GB" sz="4400" dirty="0" smtClean="0">
                <a:solidFill>
                  <a:schemeClr val="tx1"/>
                </a:solidFill>
              </a:rPr>
              <a:t>Topic 9 Kinetics 1</a:t>
            </a:r>
          </a:p>
          <a:p>
            <a:pPr eaLnBrk="1" hangingPunct="1"/>
            <a:endParaRPr lang="en-GB" sz="4400" dirty="0" smtClean="0">
              <a:solidFill>
                <a:schemeClr val="tx1"/>
              </a:solidFill>
            </a:endParaRPr>
          </a:p>
          <a:p>
            <a:pPr eaLnBrk="1" hangingPunct="1"/>
            <a:r>
              <a:rPr lang="en-GB" sz="4400" dirty="0" smtClean="0">
                <a:solidFill>
                  <a:schemeClr val="tx1"/>
                </a:solidFill>
              </a:rPr>
              <a:t>Rates of reaction: Collision Theory</a:t>
            </a:r>
          </a:p>
          <a:p>
            <a:pPr eaLnBrk="1" hangingPunct="1"/>
            <a:fld id="{EB90D145-E878-4695-ABD2-2732259F3D06}" type="datetime2">
              <a:rPr lang="en-GB" sz="4400" smtClean="0">
                <a:solidFill>
                  <a:schemeClr val="tx1"/>
                </a:solidFill>
              </a:rPr>
              <a:pPr eaLnBrk="1" hangingPunct="1"/>
              <a:t>Sunday, 17 April 2016</a:t>
            </a:fld>
            <a:endParaRPr lang="en-GB" sz="4400"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251520" y="332656"/>
            <a:ext cx="8435280" cy="6144344"/>
          </a:xfrm>
        </p:spPr>
        <p:txBody>
          <a:bodyPr>
            <a:normAutofit fontScale="85000" lnSpcReduction="20000"/>
          </a:bodyPr>
          <a:lstStyle/>
          <a:p>
            <a:pPr algn="ctr" eaLnBrk="1" hangingPunct="1">
              <a:lnSpc>
                <a:spcPct val="80000"/>
              </a:lnSpc>
              <a:buFontTx/>
              <a:buNone/>
            </a:pPr>
            <a:r>
              <a:rPr lang="en-GB" sz="3600" b="1" dirty="0" smtClean="0"/>
              <a:t>Collision Theory Objectives</a:t>
            </a:r>
          </a:p>
          <a:p>
            <a:r>
              <a:rPr lang="en-GB" sz="3600" dirty="0" smtClean="0"/>
              <a:t>understand, in terms of collision theory, the effect of a change in concentration, pressure and surface area on the rate of a chemical reaction</a:t>
            </a:r>
          </a:p>
          <a:p>
            <a:r>
              <a:rPr lang="en-GB" sz="3600" dirty="0" smtClean="0">
                <a:solidFill>
                  <a:srgbClr val="FF0000"/>
                </a:solidFill>
              </a:rPr>
              <a:t>understand that reactions only take place when collisions take place with sufficient energy, known as activation energy</a:t>
            </a:r>
          </a:p>
          <a:p>
            <a:r>
              <a:rPr lang="en-GB" sz="3600" dirty="0" smtClean="0">
                <a:solidFill>
                  <a:srgbClr val="FF0000"/>
                </a:solidFill>
              </a:rPr>
              <a:t>be able to calculate the rate of a reaction from:</a:t>
            </a:r>
          </a:p>
          <a:p>
            <a:pPr>
              <a:buNone/>
            </a:pPr>
            <a:r>
              <a:rPr lang="en-GB" sz="3600" dirty="0" err="1" smtClean="0">
                <a:solidFill>
                  <a:srgbClr val="FF0000"/>
                </a:solidFill>
              </a:rPr>
              <a:t>i</a:t>
            </a:r>
            <a:r>
              <a:rPr lang="en-GB" sz="3600" dirty="0" smtClean="0">
                <a:solidFill>
                  <a:srgbClr val="FF0000"/>
                </a:solidFill>
              </a:rPr>
              <a:t> data showing the time taken for reaction</a:t>
            </a:r>
          </a:p>
          <a:p>
            <a:pPr>
              <a:buNone/>
            </a:pPr>
            <a:r>
              <a:rPr lang="en-GB" sz="3600" dirty="0" smtClean="0">
                <a:solidFill>
                  <a:srgbClr val="FF0000"/>
                </a:solidFill>
              </a:rPr>
              <a:t>ii the gradient of a suitable graph, by drawing a tangent, either for initial rate, or at a time, </a:t>
            </a:r>
            <a:r>
              <a:rPr lang="en-GB" sz="3600" i="1" dirty="0" smtClean="0">
                <a:solidFill>
                  <a:srgbClr val="FF0000"/>
                </a:solidFill>
              </a:rPr>
              <a:t>t</a:t>
            </a:r>
            <a:endParaRPr lang="en-GB" sz="3600" dirty="0" smtClean="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323528" y="260648"/>
            <a:ext cx="8820472" cy="6408712"/>
          </a:xfrm>
        </p:spPr>
        <p:txBody>
          <a:bodyPr>
            <a:normAutofit/>
          </a:bodyPr>
          <a:lstStyle/>
          <a:p>
            <a:pPr algn="ctr" eaLnBrk="1" hangingPunct="1">
              <a:buFontTx/>
              <a:buNone/>
            </a:pPr>
            <a:r>
              <a:rPr lang="en-GB" sz="2800" b="1" u="sng" dirty="0" smtClean="0"/>
              <a:t>The effect of concentration</a:t>
            </a:r>
          </a:p>
          <a:p>
            <a:pPr eaLnBrk="1" hangingPunct="1">
              <a:buFontTx/>
              <a:buNone/>
            </a:pPr>
            <a:r>
              <a:rPr lang="en-GB" sz="2800" dirty="0" smtClean="0"/>
              <a:t>When we increase concentration, reaction rate increases. Why?</a:t>
            </a:r>
          </a:p>
          <a:p>
            <a:pPr eaLnBrk="1" hangingPunct="1"/>
            <a:r>
              <a:rPr lang="en-GB" sz="2800" dirty="0" smtClean="0"/>
              <a:t>Increased concentration means more molecules in the same space.</a:t>
            </a:r>
          </a:p>
          <a:p>
            <a:pPr eaLnBrk="1" hangingPunct="1">
              <a:buFontTx/>
              <a:buNone/>
            </a:pPr>
            <a:endParaRPr lang="en-GB" sz="2800" dirty="0" smtClean="0"/>
          </a:p>
          <a:p>
            <a:pPr eaLnBrk="1" hangingPunct="1">
              <a:buFontTx/>
              <a:buNone/>
            </a:pPr>
            <a:r>
              <a:rPr lang="en-GB" sz="2800" dirty="0" smtClean="0"/>
              <a:t> </a:t>
            </a:r>
          </a:p>
          <a:p>
            <a:pPr eaLnBrk="1" hangingPunct="1"/>
            <a:endParaRPr lang="en-GB" sz="2800" dirty="0" smtClean="0"/>
          </a:p>
          <a:p>
            <a:pPr eaLnBrk="1" hangingPunct="1"/>
            <a:endParaRPr lang="en-GB" sz="2800" dirty="0" smtClean="0"/>
          </a:p>
          <a:p>
            <a:pPr eaLnBrk="1" hangingPunct="1"/>
            <a:r>
              <a:rPr lang="en-GB" sz="2800" dirty="0" smtClean="0"/>
              <a:t>Increasing concentration means that collisions are more </a:t>
            </a:r>
            <a:r>
              <a:rPr lang="en-GB" sz="2800" b="1" dirty="0" smtClean="0"/>
              <a:t>frequent</a:t>
            </a:r>
            <a:r>
              <a:rPr lang="en-GB" sz="2800" dirty="0" smtClean="0"/>
              <a:t> (more collisions in a certain amount of time)</a:t>
            </a:r>
          </a:p>
          <a:p>
            <a:pPr eaLnBrk="1" hangingPunct="1"/>
            <a:r>
              <a:rPr lang="en-GB" sz="2800" dirty="0"/>
              <a:t>S</a:t>
            </a:r>
            <a:r>
              <a:rPr lang="en-GB" sz="2800" dirty="0" smtClean="0"/>
              <a:t>o reaction rate increases.</a:t>
            </a:r>
          </a:p>
        </p:txBody>
      </p:sp>
      <p:pic>
        <p:nvPicPr>
          <p:cNvPr id="136196" name="Picture 4" descr="S691813_aw_258"/>
          <p:cNvPicPr>
            <a:picLocks noChangeAspect="1" noChangeArrowheads="1"/>
          </p:cNvPicPr>
          <p:nvPr/>
        </p:nvPicPr>
        <p:blipFill>
          <a:blip r:embed="rId2" cstate="print"/>
          <a:srcRect/>
          <a:stretch>
            <a:fillRect/>
          </a:stretch>
        </p:blipFill>
        <p:spPr bwMode="auto">
          <a:xfrm>
            <a:off x="1547664" y="2708920"/>
            <a:ext cx="6096000" cy="2112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6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61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619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6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r>
              <a:rPr lang="en-GB" dirty="0" smtClean="0"/>
              <a:t>Key words</a:t>
            </a:r>
            <a:endParaRPr lang="en-GB" dirty="0"/>
          </a:p>
        </p:txBody>
      </p:sp>
      <p:sp>
        <p:nvSpPr>
          <p:cNvPr id="3" name="Content Placeholder 2"/>
          <p:cNvSpPr>
            <a:spLocks noGrp="1"/>
          </p:cNvSpPr>
          <p:nvPr>
            <p:ph idx="1"/>
          </p:nvPr>
        </p:nvSpPr>
        <p:spPr>
          <a:xfrm>
            <a:off x="323528" y="1052736"/>
            <a:ext cx="8640960" cy="5472608"/>
          </a:xfrm>
        </p:spPr>
        <p:txBody>
          <a:bodyPr>
            <a:normAutofit/>
          </a:bodyPr>
          <a:lstStyle/>
          <a:p>
            <a:r>
              <a:rPr lang="en-GB" b="1" dirty="0" smtClean="0"/>
              <a:t>We say the collisions are more frequent</a:t>
            </a:r>
          </a:p>
          <a:p>
            <a:r>
              <a:rPr lang="en-GB" dirty="0" smtClean="0"/>
              <a:t>This means that there are more collisions in a certain amount of time</a:t>
            </a:r>
          </a:p>
          <a:p>
            <a:endParaRPr lang="en-GB" dirty="0"/>
          </a:p>
          <a:p>
            <a:r>
              <a:rPr lang="en-GB" dirty="0" smtClean="0"/>
              <a:t>So for a particular length of time more collisions will take place and there will be more collisions with energy greater than the activation energy.</a:t>
            </a:r>
          </a:p>
          <a:p>
            <a:r>
              <a:rPr lang="en-GB" dirty="0" smtClean="0"/>
              <a:t>Collisions will be more frequent and the rate of reaction will increase</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5400" smtClean="0"/>
              <a:t>The Effect of Pressure</a:t>
            </a:r>
          </a:p>
        </p:txBody>
      </p:sp>
      <p:sp>
        <p:nvSpPr>
          <p:cNvPr id="138243" name="Rectangle 3"/>
          <p:cNvSpPr>
            <a:spLocks noGrp="1" noChangeArrowheads="1"/>
          </p:cNvSpPr>
          <p:nvPr>
            <p:ph type="body" idx="1"/>
          </p:nvPr>
        </p:nvSpPr>
        <p:spPr>
          <a:xfrm>
            <a:off x="457200" y="1600200"/>
            <a:ext cx="8229600" cy="4953000"/>
          </a:xfrm>
        </p:spPr>
        <p:txBody>
          <a:bodyPr/>
          <a:lstStyle/>
          <a:p>
            <a:pPr eaLnBrk="1" hangingPunct="1">
              <a:lnSpc>
                <a:spcPct val="90000"/>
              </a:lnSpc>
              <a:buFontTx/>
              <a:buNone/>
            </a:pPr>
            <a:r>
              <a:rPr lang="en-GB" sz="2800" dirty="0" smtClean="0"/>
              <a:t>When we increase pressure, reaction rate increases. Why?</a:t>
            </a:r>
          </a:p>
          <a:p>
            <a:pPr eaLnBrk="1" hangingPunct="1">
              <a:lnSpc>
                <a:spcPct val="90000"/>
              </a:lnSpc>
            </a:pPr>
            <a:r>
              <a:rPr lang="en-GB" sz="2800" dirty="0" smtClean="0"/>
              <a:t>Pressure is just like concentration, but for gases.</a:t>
            </a:r>
          </a:p>
          <a:p>
            <a:pPr eaLnBrk="1" hangingPunct="1">
              <a:lnSpc>
                <a:spcPct val="90000"/>
              </a:lnSpc>
              <a:buFontTx/>
              <a:buNone/>
            </a:pPr>
            <a:endParaRPr lang="en-GB" sz="2800" dirty="0" smtClean="0"/>
          </a:p>
          <a:p>
            <a:pPr eaLnBrk="1" hangingPunct="1">
              <a:lnSpc>
                <a:spcPct val="90000"/>
              </a:lnSpc>
              <a:buFontTx/>
              <a:buNone/>
            </a:pPr>
            <a:r>
              <a:rPr lang="en-GB" sz="2800" dirty="0" smtClean="0"/>
              <a:t> </a:t>
            </a:r>
          </a:p>
          <a:p>
            <a:pPr eaLnBrk="1" hangingPunct="1">
              <a:lnSpc>
                <a:spcPct val="90000"/>
              </a:lnSpc>
            </a:pPr>
            <a:endParaRPr lang="en-GB" sz="2800" dirty="0" smtClean="0"/>
          </a:p>
          <a:p>
            <a:pPr eaLnBrk="1" hangingPunct="1">
              <a:lnSpc>
                <a:spcPct val="90000"/>
              </a:lnSpc>
            </a:pPr>
            <a:endParaRPr lang="en-GB" sz="2800" dirty="0" smtClean="0"/>
          </a:p>
          <a:p>
            <a:pPr eaLnBrk="1" hangingPunct="1">
              <a:lnSpc>
                <a:spcPct val="90000"/>
              </a:lnSpc>
            </a:pPr>
            <a:endParaRPr lang="en-GB" sz="2800" dirty="0" smtClean="0"/>
          </a:p>
          <a:p>
            <a:pPr eaLnBrk="1" hangingPunct="1">
              <a:lnSpc>
                <a:spcPct val="90000"/>
              </a:lnSpc>
            </a:pPr>
            <a:r>
              <a:rPr lang="en-GB" sz="2800" dirty="0" smtClean="0"/>
              <a:t>Increasing pressure means that collisions are more frequent so reaction rate increases.</a:t>
            </a:r>
          </a:p>
        </p:txBody>
      </p:sp>
      <p:pic>
        <p:nvPicPr>
          <p:cNvPr id="18436" name="Picture 6" descr="S691813_aw_259"/>
          <p:cNvPicPr>
            <a:picLocks noChangeAspect="1" noChangeArrowheads="1"/>
          </p:cNvPicPr>
          <p:nvPr/>
        </p:nvPicPr>
        <p:blipFill>
          <a:blip r:embed="rId2" cstate="print"/>
          <a:srcRect/>
          <a:stretch>
            <a:fillRect/>
          </a:stretch>
        </p:blipFill>
        <p:spPr bwMode="auto">
          <a:xfrm>
            <a:off x="1371600" y="3000375"/>
            <a:ext cx="6324600" cy="2263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smtClean="0">
                <a:solidFill>
                  <a:srgbClr val="FF0000"/>
                </a:solidFill>
              </a:rPr>
              <a:t>Altering the surface area</a:t>
            </a:r>
          </a:p>
        </p:txBody>
      </p:sp>
      <p:sp>
        <p:nvSpPr>
          <p:cNvPr id="3" name="Oval 2"/>
          <p:cNvSpPr/>
          <p:nvPr/>
        </p:nvSpPr>
        <p:spPr>
          <a:xfrm>
            <a:off x="714375" y="5214938"/>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Oval 3"/>
          <p:cNvSpPr/>
          <p:nvPr/>
        </p:nvSpPr>
        <p:spPr>
          <a:xfrm>
            <a:off x="1071563" y="5214938"/>
            <a:ext cx="357187"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Oval 4"/>
          <p:cNvSpPr/>
          <p:nvPr/>
        </p:nvSpPr>
        <p:spPr>
          <a:xfrm>
            <a:off x="1428750" y="5214938"/>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Oval 5"/>
          <p:cNvSpPr/>
          <p:nvPr/>
        </p:nvSpPr>
        <p:spPr>
          <a:xfrm>
            <a:off x="1785938" y="5214938"/>
            <a:ext cx="357187"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Oval 6"/>
          <p:cNvSpPr/>
          <p:nvPr/>
        </p:nvSpPr>
        <p:spPr>
          <a:xfrm>
            <a:off x="2143125" y="5214938"/>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7"/>
          <p:cNvSpPr/>
          <p:nvPr/>
        </p:nvSpPr>
        <p:spPr>
          <a:xfrm>
            <a:off x="2500313" y="5214938"/>
            <a:ext cx="357187"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Oval 8"/>
          <p:cNvSpPr/>
          <p:nvPr/>
        </p:nvSpPr>
        <p:spPr>
          <a:xfrm>
            <a:off x="2857500" y="5214938"/>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Oval 9"/>
          <p:cNvSpPr/>
          <p:nvPr/>
        </p:nvSpPr>
        <p:spPr>
          <a:xfrm>
            <a:off x="3214688" y="5214938"/>
            <a:ext cx="357187"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Oval 10"/>
          <p:cNvSpPr/>
          <p:nvPr/>
        </p:nvSpPr>
        <p:spPr>
          <a:xfrm>
            <a:off x="3571875" y="5214938"/>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Oval 11"/>
          <p:cNvSpPr/>
          <p:nvPr/>
        </p:nvSpPr>
        <p:spPr>
          <a:xfrm>
            <a:off x="714375" y="4857750"/>
            <a:ext cx="357188"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Oval 12"/>
          <p:cNvSpPr/>
          <p:nvPr/>
        </p:nvSpPr>
        <p:spPr>
          <a:xfrm>
            <a:off x="1071563" y="4857750"/>
            <a:ext cx="357187"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Oval 13"/>
          <p:cNvSpPr/>
          <p:nvPr/>
        </p:nvSpPr>
        <p:spPr>
          <a:xfrm>
            <a:off x="1428750" y="4857750"/>
            <a:ext cx="357188"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Oval 14"/>
          <p:cNvSpPr/>
          <p:nvPr/>
        </p:nvSpPr>
        <p:spPr>
          <a:xfrm>
            <a:off x="1785938" y="4857750"/>
            <a:ext cx="357187"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Oval 15"/>
          <p:cNvSpPr/>
          <p:nvPr/>
        </p:nvSpPr>
        <p:spPr>
          <a:xfrm>
            <a:off x="2143125" y="4857750"/>
            <a:ext cx="357188"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Oval 16"/>
          <p:cNvSpPr/>
          <p:nvPr/>
        </p:nvSpPr>
        <p:spPr>
          <a:xfrm>
            <a:off x="2500313" y="4857750"/>
            <a:ext cx="357187"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 name="Oval 17"/>
          <p:cNvSpPr/>
          <p:nvPr/>
        </p:nvSpPr>
        <p:spPr>
          <a:xfrm>
            <a:off x="2857500" y="4857750"/>
            <a:ext cx="357188"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Oval 18"/>
          <p:cNvSpPr/>
          <p:nvPr/>
        </p:nvSpPr>
        <p:spPr>
          <a:xfrm>
            <a:off x="3214688" y="4857750"/>
            <a:ext cx="357187"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 name="Oval 19"/>
          <p:cNvSpPr/>
          <p:nvPr/>
        </p:nvSpPr>
        <p:spPr>
          <a:xfrm>
            <a:off x="3571875" y="4857750"/>
            <a:ext cx="357188"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Oval 20"/>
          <p:cNvSpPr/>
          <p:nvPr/>
        </p:nvSpPr>
        <p:spPr>
          <a:xfrm>
            <a:off x="2000250" y="4500563"/>
            <a:ext cx="357188" cy="3571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23" name="Straight Connector 22"/>
          <p:cNvCxnSpPr>
            <a:stCxn id="24578" idx="2"/>
          </p:cNvCxnSpPr>
          <p:nvPr/>
        </p:nvCxnSpPr>
        <p:spPr>
          <a:xfrm rot="5400000">
            <a:off x="2137569" y="3852069"/>
            <a:ext cx="4868863" cy="3175"/>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714750" y="4357688"/>
            <a:ext cx="357188" cy="3571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Oval 24"/>
          <p:cNvSpPr/>
          <p:nvPr/>
        </p:nvSpPr>
        <p:spPr>
          <a:xfrm>
            <a:off x="2428875" y="1928813"/>
            <a:ext cx="357188" cy="3571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 name="Oval 25"/>
          <p:cNvSpPr/>
          <p:nvPr/>
        </p:nvSpPr>
        <p:spPr>
          <a:xfrm>
            <a:off x="1643063" y="3500438"/>
            <a:ext cx="357187" cy="3571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 name="Oval 26"/>
          <p:cNvSpPr/>
          <p:nvPr/>
        </p:nvSpPr>
        <p:spPr>
          <a:xfrm>
            <a:off x="2428875" y="3000375"/>
            <a:ext cx="357188" cy="3571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8" name="Oval 27"/>
          <p:cNvSpPr/>
          <p:nvPr/>
        </p:nvSpPr>
        <p:spPr>
          <a:xfrm>
            <a:off x="928688" y="4286250"/>
            <a:ext cx="357187" cy="3571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9" name="Oval 28"/>
          <p:cNvSpPr/>
          <p:nvPr/>
        </p:nvSpPr>
        <p:spPr>
          <a:xfrm>
            <a:off x="3071813" y="4000500"/>
            <a:ext cx="357187" cy="3571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605" name="TextBox 29"/>
          <p:cNvSpPr txBox="1">
            <a:spLocks noChangeArrowheads="1"/>
          </p:cNvSpPr>
          <p:nvPr/>
        </p:nvSpPr>
        <p:spPr bwMode="auto">
          <a:xfrm>
            <a:off x="971600" y="6021288"/>
            <a:ext cx="2928938" cy="461962"/>
          </a:xfrm>
          <a:prstGeom prst="rect">
            <a:avLst/>
          </a:prstGeom>
          <a:noFill/>
          <a:ln w="9525">
            <a:noFill/>
            <a:miter lim="800000"/>
            <a:headEnd/>
            <a:tailEnd/>
          </a:ln>
        </p:spPr>
        <p:txBody>
          <a:bodyPr>
            <a:spAutoFit/>
          </a:bodyPr>
          <a:lstStyle/>
          <a:p>
            <a:r>
              <a:rPr lang="en-GB" b="1" dirty="0">
                <a:latin typeface="Tahoma" pitchFamily="34" charset="0"/>
              </a:rPr>
              <a:t>Small Surface Area </a:t>
            </a:r>
          </a:p>
        </p:txBody>
      </p:sp>
      <p:sp>
        <p:nvSpPr>
          <p:cNvPr id="31" name="Oval 30"/>
          <p:cNvSpPr/>
          <p:nvPr/>
        </p:nvSpPr>
        <p:spPr>
          <a:xfrm>
            <a:off x="5214938" y="1571625"/>
            <a:ext cx="357187"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 name="Oval 31"/>
          <p:cNvSpPr/>
          <p:nvPr/>
        </p:nvSpPr>
        <p:spPr>
          <a:xfrm>
            <a:off x="7643813" y="3143250"/>
            <a:ext cx="357187"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Oval 32"/>
          <p:cNvSpPr/>
          <p:nvPr/>
        </p:nvSpPr>
        <p:spPr>
          <a:xfrm>
            <a:off x="7643813" y="4572000"/>
            <a:ext cx="357187"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 name="Oval 33"/>
          <p:cNvSpPr/>
          <p:nvPr/>
        </p:nvSpPr>
        <p:spPr>
          <a:xfrm>
            <a:off x="7643813" y="4214813"/>
            <a:ext cx="357187"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 name="Oval 34"/>
          <p:cNvSpPr/>
          <p:nvPr/>
        </p:nvSpPr>
        <p:spPr>
          <a:xfrm>
            <a:off x="7643813" y="2786063"/>
            <a:ext cx="357187"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6" name="Oval 35"/>
          <p:cNvSpPr/>
          <p:nvPr/>
        </p:nvSpPr>
        <p:spPr>
          <a:xfrm>
            <a:off x="7643813" y="2428875"/>
            <a:ext cx="357187"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 name="Oval 36"/>
          <p:cNvSpPr/>
          <p:nvPr/>
        </p:nvSpPr>
        <p:spPr>
          <a:xfrm>
            <a:off x="6500813" y="3286125"/>
            <a:ext cx="357187"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8" name="Oval 37"/>
          <p:cNvSpPr/>
          <p:nvPr/>
        </p:nvSpPr>
        <p:spPr>
          <a:xfrm>
            <a:off x="6500813" y="2928938"/>
            <a:ext cx="357187"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9" name="Oval 38"/>
          <p:cNvSpPr/>
          <p:nvPr/>
        </p:nvSpPr>
        <p:spPr>
          <a:xfrm>
            <a:off x="6357938" y="1714500"/>
            <a:ext cx="357187"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0" name="Oval 39"/>
          <p:cNvSpPr/>
          <p:nvPr/>
        </p:nvSpPr>
        <p:spPr>
          <a:xfrm>
            <a:off x="6357938" y="1357313"/>
            <a:ext cx="357187"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1" name="Oval 40"/>
          <p:cNvSpPr/>
          <p:nvPr/>
        </p:nvSpPr>
        <p:spPr>
          <a:xfrm>
            <a:off x="5715000" y="4286250"/>
            <a:ext cx="357188"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2" name="Oval 41"/>
          <p:cNvSpPr/>
          <p:nvPr/>
        </p:nvSpPr>
        <p:spPr>
          <a:xfrm>
            <a:off x="5357813" y="4143375"/>
            <a:ext cx="357187"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3" name="Oval 42"/>
          <p:cNvSpPr/>
          <p:nvPr/>
        </p:nvSpPr>
        <p:spPr>
          <a:xfrm>
            <a:off x="5000625" y="4143375"/>
            <a:ext cx="357188"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4" name="Oval 43"/>
          <p:cNvSpPr/>
          <p:nvPr/>
        </p:nvSpPr>
        <p:spPr>
          <a:xfrm>
            <a:off x="5357813" y="3786188"/>
            <a:ext cx="357187"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5" name="Oval 44"/>
          <p:cNvSpPr/>
          <p:nvPr/>
        </p:nvSpPr>
        <p:spPr>
          <a:xfrm>
            <a:off x="5000625" y="3786188"/>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6" name="Oval 45"/>
          <p:cNvSpPr/>
          <p:nvPr/>
        </p:nvSpPr>
        <p:spPr>
          <a:xfrm>
            <a:off x="6357938" y="4643438"/>
            <a:ext cx="357187"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7" name="Oval 46"/>
          <p:cNvSpPr/>
          <p:nvPr/>
        </p:nvSpPr>
        <p:spPr>
          <a:xfrm>
            <a:off x="6357938" y="5000625"/>
            <a:ext cx="357187"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8" name="Oval 47"/>
          <p:cNvSpPr/>
          <p:nvPr/>
        </p:nvSpPr>
        <p:spPr>
          <a:xfrm>
            <a:off x="6000750" y="5000625"/>
            <a:ext cx="357188"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Oval 48"/>
          <p:cNvSpPr/>
          <p:nvPr/>
        </p:nvSpPr>
        <p:spPr>
          <a:xfrm>
            <a:off x="5643563" y="5000625"/>
            <a:ext cx="357187"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0" name="Oval 49"/>
          <p:cNvSpPr/>
          <p:nvPr/>
        </p:nvSpPr>
        <p:spPr>
          <a:xfrm>
            <a:off x="5143500" y="1928813"/>
            <a:ext cx="357188" cy="3571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 name="Oval 50"/>
          <p:cNvSpPr/>
          <p:nvPr/>
        </p:nvSpPr>
        <p:spPr>
          <a:xfrm>
            <a:off x="6143625" y="2000250"/>
            <a:ext cx="357188" cy="3571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2" name="Oval 51"/>
          <p:cNvSpPr/>
          <p:nvPr/>
        </p:nvSpPr>
        <p:spPr>
          <a:xfrm>
            <a:off x="5214938" y="3429000"/>
            <a:ext cx="357187" cy="3571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3" name="Oval 52"/>
          <p:cNvSpPr/>
          <p:nvPr/>
        </p:nvSpPr>
        <p:spPr>
          <a:xfrm>
            <a:off x="6715125" y="5143500"/>
            <a:ext cx="357188" cy="3571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4" name="Oval 53"/>
          <p:cNvSpPr/>
          <p:nvPr/>
        </p:nvSpPr>
        <p:spPr>
          <a:xfrm>
            <a:off x="7715250" y="3857625"/>
            <a:ext cx="357188" cy="3571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Oval 54"/>
          <p:cNvSpPr/>
          <p:nvPr/>
        </p:nvSpPr>
        <p:spPr>
          <a:xfrm>
            <a:off x="6357938" y="3643313"/>
            <a:ext cx="357187" cy="3571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Oval 55"/>
          <p:cNvSpPr/>
          <p:nvPr/>
        </p:nvSpPr>
        <p:spPr>
          <a:xfrm>
            <a:off x="7286625" y="3143250"/>
            <a:ext cx="357188" cy="3571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632" name="TextBox 56"/>
          <p:cNvSpPr txBox="1">
            <a:spLocks noChangeArrowheads="1"/>
          </p:cNvSpPr>
          <p:nvPr/>
        </p:nvSpPr>
        <p:spPr bwMode="auto">
          <a:xfrm>
            <a:off x="5286375" y="5786438"/>
            <a:ext cx="2928938" cy="461962"/>
          </a:xfrm>
          <a:prstGeom prst="rect">
            <a:avLst/>
          </a:prstGeom>
          <a:noFill/>
          <a:ln w="9525">
            <a:noFill/>
            <a:miter lim="800000"/>
            <a:headEnd/>
            <a:tailEnd/>
          </a:ln>
        </p:spPr>
        <p:txBody>
          <a:bodyPr>
            <a:spAutoFit/>
          </a:bodyPr>
          <a:lstStyle/>
          <a:p>
            <a:r>
              <a:rPr lang="en-GB" b="1">
                <a:latin typeface="Tahoma" pitchFamily="34" charset="0"/>
              </a:rPr>
              <a:t>Large Surface Area</a:t>
            </a:r>
          </a:p>
        </p:txBody>
      </p:sp>
      <p:sp>
        <p:nvSpPr>
          <p:cNvPr id="57" name="Oval 56"/>
          <p:cNvSpPr/>
          <p:nvPr/>
        </p:nvSpPr>
        <p:spPr>
          <a:xfrm>
            <a:off x="755576" y="5589240"/>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8" name="Oval 57"/>
          <p:cNvSpPr/>
          <p:nvPr/>
        </p:nvSpPr>
        <p:spPr>
          <a:xfrm>
            <a:off x="1112764" y="5589240"/>
            <a:ext cx="357187"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9" name="Oval 58"/>
          <p:cNvSpPr/>
          <p:nvPr/>
        </p:nvSpPr>
        <p:spPr>
          <a:xfrm>
            <a:off x="1469951" y="5589240"/>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0" name="Oval 59"/>
          <p:cNvSpPr/>
          <p:nvPr/>
        </p:nvSpPr>
        <p:spPr>
          <a:xfrm>
            <a:off x="1827139" y="5589240"/>
            <a:ext cx="357187"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 name="Oval 60"/>
          <p:cNvSpPr/>
          <p:nvPr/>
        </p:nvSpPr>
        <p:spPr>
          <a:xfrm>
            <a:off x="2184326" y="5589240"/>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2" name="Oval 61"/>
          <p:cNvSpPr/>
          <p:nvPr/>
        </p:nvSpPr>
        <p:spPr>
          <a:xfrm>
            <a:off x="2541514" y="5589240"/>
            <a:ext cx="357187"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3" name="Oval 62"/>
          <p:cNvSpPr/>
          <p:nvPr/>
        </p:nvSpPr>
        <p:spPr>
          <a:xfrm>
            <a:off x="2898701" y="5589240"/>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4" name="Oval 63"/>
          <p:cNvSpPr/>
          <p:nvPr/>
        </p:nvSpPr>
        <p:spPr>
          <a:xfrm>
            <a:off x="3255889" y="5589240"/>
            <a:ext cx="357187"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5" name="Oval 64"/>
          <p:cNvSpPr/>
          <p:nvPr/>
        </p:nvSpPr>
        <p:spPr>
          <a:xfrm>
            <a:off x="3613076" y="5589240"/>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a:xfrm>
            <a:off x="395288" y="0"/>
            <a:ext cx="8229600" cy="882650"/>
          </a:xfrm>
        </p:spPr>
        <p:txBody>
          <a:bodyPr rtlCol="0">
            <a:normAutofit fontScale="90000"/>
          </a:bodyPr>
          <a:lstStyle/>
          <a:p>
            <a:pPr eaLnBrk="1" fontAlgn="auto" hangingPunct="1">
              <a:spcAft>
                <a:spcPts val="0"/>
              </a:spcAft>
              <a:defRPr/>
            </a:pPr>
            <a:r>
              <a:rPr lang="en-GB" dirty="0" smtClean="0"/>
              <a:t>Surface area and particle collisions</a:t>
            </a:r>
          </a:p>
        </p:txBody>
      </p:sp>
    </p:spTree>
    <p:controls>
      <p:control spid="73730" name="ShockwaveFlash1" r:id="rId2" imgW="8699841" imgH="5308975"/>
    </p:controls>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179388" y="992188"/>
            <a:ext cx="8518525" cy="5865812"/>
          </a:xfrm>
        </p:spPr>
        <p:txBody>
          <a:bodyPr/>
          <a:lstStyle/>
          <a:p>
            <a:pPr eaLnBrk="1" hangingPunct="1">
              <a:buFontTx/>
              <a:buNone/>
            </a:pPr>
            <a:r>
              <a:rPr lang="en-GB" sz="4400" b="1" dirty="0" smtClean="0">
                <a:latin typeface="Arial" charset="0"/>
              </a:rPr>
              <a:t>	</a:t>
            </a:r>
            <a:r>
              <a:rPr lang="en-GB" sz="4400" b="1" dirty="0" smtClean="0">
                <a:solidFill>
                  <a:srgbClr val="0000FF"/>
                </a:solidFill>
                <a:latin typeface="Arial" charset="0"/>
              </a:rPr>
              <a:t>Reducing the size</a:t>
            </a:r>
            <a:r>
              <a:rPr lang="en-GB" sz="4400" b="1" dirty="0" smtClean="0">
                <a:latin typeface="Arial" charset="0"/>
              </a:rPr>
              <a:t> of particles </a:t>
            </a:r>
            <a:r>
              <a:rPr lang="en-GB" sz="4400" b="1" dirty="0" smtClean="0">
                <a:solidFill>
                  <a:srgbClr val="0000FF"/>
                </a:solidFill>
                <a:latin typeface="Arial" charset="0"/>
              </a:rPr>
              <a:t>increases the rate</a:t>
            </a:r>
            <a:r>
              <a:rPr lang="en-GB" sz="4400" b="1" dirty="0" smtClean="0">
                <a:latin typeface="Arial" charset="0"/>
              </a:rPr>
              <a:t> of a reaction because it </a:t>
            </a:r>
            <a:r>
              <a:rPr lang="en-GB" sz="4400" b="1" dirty="0" smtClean="0">
                <a:solidFill>
                  <a:srgbClr val="0000FF"/>
                </a:solidFill>
                <a:latin typeface="Arial" charset="0"/>
              </a:rPr>
              <a:t>increases the surface area available for collisions</a:t>
            </a:r>
            <a:r>
              <a:rPr lang="en-GB" sz="4400" b="1" dirty="0" smtClean="0">
                <a:latin typeface="Arial" charset="0"/>
              </a:rPr>
              <a:t> to take place.</a:t>
            </a:r>
            <a:r>
              <a:rPr lang="en-GB" dirty="0" smtClean="0"/>
              <a:t> </a:t>
            </a:r>
          </a:p>
          <a:p>
            <a:pPr eaLnBrk="1" hangingPunct="1">
              <a:buFont typeface="Wingdings" pitchFamily="2" charset="2"/>
              <a:buChar char="à"/>
            </a:pPr>
            <a:r>
              <a:rPr lang="en-GB" dirty="0" smtClean="0">
                <a:solidFill>
                  <a:srgbClr val="FF0000"/>
                </a:solidFill>
                <a:cs typeface="Tahoma" pitchFamily="34" charset="0"/>
              </a:rPr>
              <a:t>Increasing the number of collisions per second increases the rate of reaction.</a:t>
            </a:r>
          </a:p>
          <a:p>
            <a:pPr eaLnBrk="1" hangingPunct="1">
              <a:buFont typeface="Wingdings" pitchFamily="2" charset="2"/>
              <a:buChar char="à"/>
            </a:pPr>
            <a:r>
              <a:rPr lang="en-GB" dirty="0" smtClean="0">
                <a:solidFill>
                  <a:srgbClr val="FF0000"/>
                </a:solidFill>
                <a:cs typeface="Tahoma" pitchFamily="34" charset="0"/>
              </a:rPr>
              <a:t>This will then mean there is a greater chance of successful collisions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251520" y="332656"/>
            <a:ext cx="8435280" cy="6144344"/>
          </a:xfrm>
        </p:spPr>
        <p:txBody>
          <a:bodyPr>
            <a:normAutofit fontScale="85000" lnSpcReduction="20000"/>
          </a:bodyPr>
          <a:lstStyle/>
          <a:p>
            <a:pPr algn="ctr" eaLnBrk="1" hangingPunct="1">
              <a:lnSpc>
                <a:spcPct val="80000"/>
              </a:lnSpc>
              <a:buFontTx/>
              <a:buNone/>
            </a:pPr>
            <a:r>
              <a:rPr lang="en-GB" sz="3600" b="1" dirty="0" smtClean="0"/>
              <a:t>Collision Theory Objectives</a:t>
            </a:r>
          </a:p>
          <a:p>
            <a:r>
              <a:rPr lang="en-GB" sz="3600" dirty="0" smtClean="0">
                <a:solidFill>
                  <a:srgbClr val="FF0000"/>
                </a:solidFill>
              </a:rPr>
              <a:t>understand, in terms of collision theory, the effect of a change in concentration, pressure and surface area on the rate of a chemical reaction</a:t>
            </a:r>
          </a:p>
          <a:p>
            <a:r>
              <a:rPr lang="en-GB" sz="3600" dirty="0" smtClean="0"/>
              <a:t>understand that reactions only take place when collisions take place with sufficient energy, known as activation energy</a:t>
            </a:r>
          </a:p>
          <a:p>
            <a:r>
              <a:rPr lang="en-GB" sz="3600" dirty="0" smtClean="0"/>
              <a:t>be able to calculate the rate of a reaction from:</a:t>
            </a:r>
          </a:p>
          <a:p>
            <a:pPr>
              <a:buNone/>
            </a:pPr>
            <a:r>
              <a:rPr lang="en-GB" sz="3600" dirty="0" err="1" smtClean="0"/>
              <a:t>i</a:t>
            </a:r>
            <a:r>
              <a:rPr lang="en-GB" sz="3600" dirty="0" smtClean="0"/>
              <a:t> data showing the time taken for reaction</a:t>
            </a:r>
          </a:p>
          <a:p>
            <a:pPr>
              <a:buNone/>
            </a:pPr>
            <a:r>
              <a:rPr lang="en-GB" sz="3600" dirty="0" smtClean="0"/>
              <a:t>ii the gradient of a suitable graph, by drawing a tangent, either for initial rate, or at a time, </a:t>
            </a:r>
            <a:r>
              <a:rPr lang="en-GB" sz="3600" i="1" dirty="0" smtClean="0"/>
              <a:t>t</a:t>
            </a:r>
            <a:endParaRPr lang="en-GB" sz="36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Questions</a:t>
            </a:r>
            <a:endParaRPr lang="en-GB" dirty="0"/>
          </a:p>
        </p:txBody>
      </p:sp>
      <p:sp>
        <p:nvSpPr>
          <p:cNvPr id="3" name="Content Placeholder 2"/>
          <p:cNvSpPr>
            <a:spLocks noGrp="1"/>
          </p:cNvSpPr>
          <p:nvPr>
            <p:ph idx="1"/>
          </p:nvPr>
        </p:nvSpPr>
        <p:spPr/>
        <p:txBody>
          <a:bodyPr/>
          <a:lstStyle/>
          <a:p>
            <a:endParaRPr lang="en-GB"/>
          </a:p>
        </p:txBody>
      </p:sp>
      <p:pic>
        <p:nvPicPr>
          <p:cNvPr id="128002" name="Picture 2"/>
          <p:cNvPicPr>
            <a:picLocks noChangeAspect="1" noChangeArrowheads="1"/>
          </p:cNvPicPr>
          <p:nvPr/>
        </p:nvPicPr>
        <p:blipFill>
          <a:blip r:embed="rId3" cstate="print"/>
          <a:srcRect/>
          <a:stretch>
            <a:fillRect/>
          </a:stretch>
        </p:blipFill>
        <p:spPr bwMode="auto">
          <a:xfrm>
            <a:off x="0" y="1412776"/>
            <a:ext cx="9144000" cy="3180155"/>
          </a:xfrm>
          <a:prstGeom prst="rect">
            <a:avLst/>
          </a:prstGeom>
          <a:noFill/>
          <a:ln w="9525">
            <a:noFill/>
            <a:miter lim="800000"/>
            <a:headEnd/>
            <a:tailEnd/>
          </a:ln>
        </p:spPr>
      </p:pic>
      <p:sp>
        <p:nvSpPr>
          <p:cNvPr id="5" name="Rectangle 4"/>
          <p:cNvSpPr/>
          <p:nvPr/>
        </p:nvSpPr>
        <p:spPr>
          <a:xfrm>
            <a:off x="0" y="2780928"/>
            <a:ext cx="8244408" cy="50405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29026" name="Picture 2"/>
          <p:cNvPicPr>
            <a:picLocks noChangeAspect="1" noChangeArrowheads="1"/>
          </p:cNvPicPr>
          <p:nvPr/>
        </p:nvPicPr>
        <p:blipFill>
          <a:blip r:embed="rId3" cstate="print"/>
          <a:srcRect/>
          <a:stretch>
            <a:fillRect/>
          </a:stretch>
        </p:blipFill>
        <p:spPr bwMode="auto">
          <a:xfrm>
            <a:off x="0" y="627199"/>
            <a:ext cx="9144000" cy="457613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9"/>
          <p:cNvPicPr>
            <a:picLocks noChangeAspect="1" noChangeArrowheads="1"/>
          </p:cNvPicPr>
          <p:nvPr/>
        </p:nvPicPr>
        <p:blipFill>
          <a:blip r:embed="rId3" cstate="print"/>
          <a:srcRect/>
          <a:stretch>
            <a:fillRect/>
          </a:stretch>
        </p:blipFill>
        <p:spPr bwMode="auto">
          <a:xfrm>
            <a:off x="4267200" y="1600200"/>
            <a:ext cx="5943600" cy="3714750"/>
          </a:xfrm>
          <a:prstGeom prst="rect">
            <a:avLst/>
          </a:prstGeom>
          <a:noFill/>
          <a:ln w="9525">
            <a:noFill/>
            <a:miter lim="800000"/>
            <a:headEnd/>
            <a:tailEnd/>
          </a:ln>
          <a:effectLst/>
        </p:spPr>
      </p:pic>
      <p:pic>
        <p:nvPicPr>
          <p:cNvPr id="21507" name="Picture 5" descr="motorway"/>
          <p:cNvPicPr>
            <a:picLocks noChangeAspect="1" noChangeArrowheads="1"/>
          </p:cNvPicPr>
          <p:nvPr/>
        </p:nvPicPr>
        <p:blipFill>
          <a:blip r:embed="rId4" cstate="print"/>
          <a:srcRect/>
          <a:stretch>
            <a:fillRect/>
          </a:stretch>
        </p:blipFill>
        <p:spPr bwMode="auto">
          <a:xfrm>
            <a:off x="0" y="2209800"/>
            <a:ext cx="4495800" cy="3141663"/>
          </a:xfrm>
          <a:prstGeom prst="rect">
            <a:avLst/>
          </a:prstGeom>
          <a:noFill/>
          <a:ln w="9525">
            <a:noFill/>
            <a:miter lim="800000"/>
            <a:headEnd/>
            <a:tailEnd/>
          </a:ln>
        </p:spPr>
      </p:pic>
      <p:sp>
        <p:nvSpPr>
          <p:cNvPr id="21508" name="Text Box 6"/>
          <p:cNvSpPr txBox="1">
            <a:spLocks noChangeArrowheads="1"/>
          </p:cNvSpPr>
          <p:nvPr/>
        </p:nvSpPr>
        <p:spPr bwMode="auto">
          <a:xfrm>
            <a:off x="228600" y="152400"/>
            <a:ext cx="8607425" cy="636588"/>
          </a:xfrm>
          <a:prstGeom prst="rect">
            <a:avLst/>
          </a:prstGeom>
          <a:solidFill>
            <a:srgbClr val="FFFF99"/>
          </a:solidFill>
          <a:ln w="57150">
            <a:solidFill>
              <a:srgbClr val="800000"/>
            </a:solidFill>
            <a:miter lim="800000"/>
            <a:headEnd/>
            <a:tailEnd/>
          </a:ln>
          <a:effectLst/>
        </p:spPr>
        <p:txBody>
          <a:bodyPr wrap="none">
            <a:spAutoFit/>
          </a:bodyPr>
          <a:lstStyle/>
          <a:p>
            <a:r>
              <a:rPr lang="en-GB" sz="3200">
                <a:solidFill>
                  <a:srgbClr val="000000"/>
                </a:solidFill>
              </a:rPr>
              <a:t>What is the difference between these 2 roads?</a:t>
            </a:r>
            <a:endParaRPr lang="en-US" sz="3200">
              <a:solidFill>
                <a:srgbClr val="000000"/>
              </a:solidFill>
            </a:endParaRPr>
          </a:p>
        </p:txBody>
      </p:sp>
      <p:pic>
        <p:nvPicPr>
          <p:cNvPr id="21509" name="Picture 11" descr="hedgehog"/>
          <p:cNvPicPr>
            <a:picLocks noChangeAspect="1" noChangeArrowheads="1"/>
          </p:cNvPicPr>
          <p:nvPr/>
        </p:nvPicPr>
        <p:blipFill>
          <a:blip r:embed="rId5" cstate="print"/>
          <a:srcRect/>
          <a:stretch>
            <a:fillRect/>
          </a:stretch>
        </p:blipFill>
        <p:spPr bwMode="auto">
          <a:xfrm>
            <a:off x="3352800" y="1600200"/>
            <a:ext cx="2438400" cy="1828800"/>
          </a:xfrm>
          <a:prstGeom prst="rect">
            <a:avLst/>
          </a:prstGeom>
          <a:noFill/>
          <a:ln w="9525">
            <a:noFill/>
            <a:miter lim="800000"/>
            <a:headEnd/>
            <a:tailEnd/>
          </a:ln>
        </p:spPr>
      </p:pic>
      <p:pic>
        <p:nvPicPr>
          <p:cNvPr id="4109" name="Picture 13" descr="hedgehogDM0412_468x301"/>
          <p:cNvPicPr>
            <a:picLocks noChangeAspect="1" noChangeArrowheads="1"/>
          </p:cNvPicPr>
          <p:nvPr/>
        </p:nvPicPr>
        <p:blipFill>
          <a:blip r:embed="rId6" cstate="print"/>
          <a:srcRect/>
          <a:stretch>
            <a:fillRect/>
          </a:stretch>
        </p:blipFill>
        <p:spPr bwMode="auto">
          <a:xfrm>
            <a:off x="5715000" y="4267200"/>
            <a:ext cx="2686050" cy="1725613"/>
          </a:xfrm>
          <a:prstGeom prst="rect">
            <a:avLst/>
          </a:prstGeom>
          <a:noFill/>
          <a:ln w="9525">
            <a:noFill/>
            <a:miter lim="800000"/>
            <a:headEnd/>
            <a:tailEnd/>
          </a:ln>
        </p:spPr>
      </p:pic>
      <p:pic>
        <p:nvPicPr>
          <p:cNvPr id="4111" name="Picture 15" descr="4595164250_d3ab6185b7"/>
          <p:cNvPicPr>
            <a:picLocks noChangeAspect="1" noChangeArrowheads="1"/>
          </p:cNvPicPr>
          <p:nvPr/>
        </p:nvPicPr>
        <p:blipFill>
          <a:blip r:embed="rId7" cstate="print"/>
          <a:srcRect/>
          <a:stretch>
            <a:fillRect/>
          </a:stretch>
        </p:blipFill>
        <p:spPr bwMode="auto">
          <a:xfrm>
            <a:off x="914400" y="4038600"/>
            <a:ext cx="2914650" cy="1941513"/>
          </a:xfrm>
          <a:prstGeom prst="rect">
            <a:avLst/>
          </a:prstGeom>
          <a:noFill/>
          <a:ln w="9525">
            <a:noFill/>
            <a:miter lim="800000"/>
            <a:headEnd/>
            <a:tailEnd/>
          </a:ln>
        </p:spPr>
      </p:pic>
      <p:sp>
        <p:nvSpPr>
          <p:cNvPr id="4105" name="Text Box 9"/>
          <p:cNvSpPr txBox="1">
            <a:spLocks noChangeArrowheads="1"/>
          </p:cNvSpPr>
          <p:nvPr/>
        </p:nvSpPr>
        <p:spPr bwMode="auto">
          <a:xfrm>
            <a:off x="228600" y="5486400"/>
            <a:ext cx="8229600" cy="1569660"/>
          </a:xfrm>
          <a:prstGeom prst="rect">
            <a:avLst/>
          </a:prstGeom>
          <a:solidFill>
            <a:srgbClr val="CCFFCC"/>
          </a:solidFill>
          <a:ln w="9525">
            <a:noFill/>
            <a:miter lim="800000"/>
            <a:headEnd/>
            <a:tailEnd/>
          </a:ln>
          <a:effectLst/>
        </p:spPr>
        <p:txBody>
          <a:bodyPr wrap="square">
            <a:spAutoFit/>
          </a:bodyPr>
          <a:lstStyle/>
          <a:p>
            <a:r>
              <a:rPr lang="en-GB" sz="3200" dirty="0">
                <a:solidFill>
                  <a:srgbClr val="000000"/>
                </a:solidFill>
              </a:rPr>
              <a:t>More cars </a:t>
            </a:r>
          </a:p>
          <a:p>
            <a:r>
              <a:rPr lang="en-GB" sz="3200" dirty="0">
                <a:solidFill>
                  <a:srgbClr val="000000"/>
                </a:solidFill>
              </a:rPr>
              <a:t>Moving </a:t>
            </a:r>
            <a:r>
              <a:rPr lang="en-GB" sz="3200" dirty="0" smtClean="0">
                <a:solidFill>
                  <a:srgbClr val="000000"/>
                </a:solidFill>
              </a:rPr>
              <a:t>faster</a:t>
            </a:r>
          </a:p>
          <a:p>
            <a:r>
              <a:rPr lang="en-GB" sz="3200" dirty="0" smtClean="0">
                <a:solidFill>
                  <a:srgbClr val="000000"/>
                </a:solidFill>
              </a:rPr>
              <a:t> </a:t>
            </a:r>
            <a:endParaRPr lang="en-US" sz="3200" dirty="0">
              <a:solidFill>
                <a:srgbClr val="000000"/>
              </a:solidFill>
            </a:endParaRPr>
          </a:p>
        </p:txBody>
      </p:sp>
      <p:grpSp>
        <p:nvGrpSpPr>
          <p:cNvPr id="2" name="Group 18"/>
          <p:cNvGrpSpPr>
            <a:grpSpLocks/>
          </p:cNvGrpSpPr>
          <p:nvPr/>
        </p:nvGrpSpPr>
        <p:grpSpPr bwMode="auto">
          <a:xfrm>
            <a:off x="2971800" y="5562600"/>
            <a:ext cx="5181600" cy="914400"/>
            <a:chOff x="1872" y="3504"/>
            <a:chExt cx="3264" cy="576"/>
          </a:xfrm>
        </p:grpSpPr>
        <p:sp>
          <p:nvSpPr>
            <p:cNvPr id="21517" name="AutoShape 16"/>
            <p:cNvSpPr>
              <a:spLocks/>
            </p:cNvSpPr>
            <p:nvPr/>
          </p:nvSpPr>
          <p:spPr bwMode="auto">
            <a:xfrm>
              <a:off x="1872" y="3504"/>
              <a:ext cx="192" cy="576"/>
            </a:xfrm>
            <a:prstGeom prst="rightBrace">
              <a:avLst>
                <a:gd name="adj1" fmla="val 25000"/>
                <a:gd name="adj2" fmla="val 50000"/>
              </a:avLst>
            </a:prstGeom>
            <a:noFill/>
            <a:ln w="38100">
              <a:solidFill>
                <a:srgbClr val="FF0000"/>
              </a:solidFill>
              <a:round/>
              <a:headEnd/>
              <a:tailEnd/>
            </a:ln>
            <a:effectLst/>
          </p:spPr>
          <p:txBody>
            <a:bodyPr wrap="none" anchor="ctr"/>
            <a:lstStyle/>
            <a:p>
              <a:endParaRPr lang="en-GB">
                <a:solidFill>
                  <a:srgbClr val="000000"/>
                </a:solidFill>
              </a:endParaRPr>
            </a:p>
          </p:txBody>
        </p:sp>
        <p:sp>
          <p:nvSpPr>
            <p:cNvPr id="21518" name="Text Box 17"/>
            <p:cNvSpPr txBox="1">
              <a:spLocks noChangeArrowheads="1"/>
            </p:cNvSpPr>
            <p:nvPr/>
          </p:nvSpPr>
          <p:spPr bwMode="auto">
            <a:xfrm>
              <a:off x="2198" y="3533"/>
              <a:ext cx="2938" cy="518"/>
            </a:xfrm>
            <a:prstGeom prst="rect">
              <a:avLst/>
            </a:prstGeom>
            <a:noFill/>
            <a:ln w="9525">
              <a:noFill/>
              <a:miter lim="800000"/>
              <a:headEnd/>
              <a:tailEnd/>
            </a:ln>
            <a:effectLst/>
          </p:spPr>
          <p:txBody>
            <a:bodyPr>
              <a:spAutoFit/>
            </a:bodyPr>
            <a:lstStyle/>
            <a:p>
              <a:r>
                <a:rPr lang="en-GB" sz="2400" b="1">
                  <a:solidFill>
                    <a:srgbClr val="CC3300"/>
                  </a:solidFill>
                </a:rPr>
                <a:t>More chance of a collision &amp; the collision has more energy</a:t>
              </a:r>
              <a:endParaRPr lang="en-US" sz="2400" b="1">
                <a:solidFill>
                  <a:srgbClr val="CC3300"/>
                </a:solidFill>
              </a:endParaRPr>
            </a:p>
          </p:txBody>
        </p:sp>
      </p:grpSp>
      <p:sp>
        <p:nvSpPr>
          <p:cNvPr id="4104" name="Text Box 8"/>
          <p:cNvSpPr txBox="1">
            <a:spLocks noChangeArrowheads="1"/>
          </p:cNvSpPr>
          <p:nvPr/>
        </p:nvSpPr>
        <p:spPr bwMode="auto">
          <a:xfrm>
            <a:off x="533400" y="1676400"/>
            <a:ext cx="3057525" cy="533400"/>
          </a:xfrm>
          <a:prstGeom prst="rect">
            <a:avLst/>
          </a:prstGeom>
          <a:solidFill>
            <a:srgbClr val="CCFFFF"/>
          </a:solidFill>
          <a:ln w="76200" cmpd="tri">
            <a:solidFill>
              <a:srgbClr val="800000"/>
            </a:solidFill>
            <a:miter lim="800000"/>
            <a:headEnd/>
            <a:tailEnd/>
          </a:ln>
          <a:effectLst/>
        </p:spPr>
        <p:txBody>
          <a:bodyPr wrap="none">
            <a:spAutoFit/>
          </a:bodyPr>
          <a:lstStyle/>
          <a:p>
            <a:r>
              <a:rPr lang="en-GB" sz="2400" b="1">
                <a:solidFill>
                  <a:srgbClr val="000000"/>
                </a:solidFill>
              </a:rPr>
              <a:t>Faster &amp; More Cars</a:t>
            </a:r>
            <a:endParaRPr lang="en-US" sz="2400" b="1">
              <a:solidFill>
                <a:srgbClr val="000000"/>
              </a:solidFill>
            </a:endParaRPr>
          </a:p>
        </p:txBody>
      </p:sp>
      <p:sp>
        <p:nvSpPr>
          <p:cNvPr id="21515" name="Text Box 20"/>
          <p:cNvSpPr txBox="1">
            <a:spLocks noChangeArrowheads="1"/>
          </p:cNvSpPr>
          <p:nvPr/>
        </p:nvSpPr>
        <p:spPr bwMode="auto">
          <a:xfrm>
            <a:off x="190500" y="152400"/>
            <a:ext cx="8607425" cy="636588"/>
          </a:xfrm>
          <a:prstGeom prst="rect">
            <a:avLst/>
          </a:prstGeom>
          <a:solidFill>
            <a:srgbClr val="FFFF99"/>
          </a:solidFill>
          <a:ln w="57150">
            <a:solidFill>
              <a:srgbClr val="800000"/>
            </a:solidFill>
            <a:miter lim="800000"/>
            <a:headEnd/>
            <a:tailEnd/>
          </a:ln>
          <a:effectLst/>
        </p:spPr>
        <p:txBody>
          <a:bodyPr wrap="none">
            <a:spAutoFit/>
          </a:bodyPr>
          <a:lstStyle/>
          <a:p>
            <a:r>
              <a:rPr lang="en-GB" sz="3200">
                <a:solidFill>
                  <a:srgbClr val="000000"/>
                </a:solidFill>
              </a:rPr>
              <a:t>What is the difference between these 2 roads?</a:t>
            </a:r>
            <a:endParaRPr lang="en-US" sz="3200">
              <a:solidFill>
                <a:srgbClr val="000000"/>
              </a:solidFill>
            </a:endParaRPr>
          </a:p>
        </p:txBody>
      </p:sp>
      <p:sp>
        <p:nvSpPr>
          <p:cNvPr id="21516" name="Text Box 21"/>
          <p:cNvSpPr txBox="1">
            <a:spLocks noChangeArrowheads="1"/>
          </p:cNvSpPr>
          <p:nvPr/>
        </p:nvSpPr>
        <p:spPr bwMode="auto">
          <a:xfrm>
            <a:off x="673100" y="914400"/>
            <a:ext cx="8066088" cy="584200"/>
          </a:xfrm>
          <a:prstGeom prst="rect">
            <a:avLst/>
          </a:prstGeom>
          <a:solidFill>
            <a:srgbClr val="FFFF99"/>
          </a:solidFill>
          <a:ln w="57150">
            <a:solidFill>
              <a:srgbClr val="800000"/>
            </a:solidFill>
            <a:miter lim="800000"/>
            <a:headEnd/>
            <a:tailEnd/>
          </a:ln>
          <a:effectLst/>
        </p:spPr>
        <p:txBody>
          <a:bodyPr wrap="none">
            <a:spAutoFit/>
          </a:bodyPr>
          <a:lstStyle/>
          <a:p>
            <a:r>
              <a:rPr lang="en-GB" sz="3200">
                <a:solidFill>
                  <a:srgbClr val="000000"/>
                </a:solidFill>
              </a:rPr>
              <a:t>Which road should Sebastian cross &amp; why?</a:t>
            </a:r>
            <a:endParaRPr lang="en-US" sz="3200">
              <a:solidFill>
                <a:srgbClr val="000000"/>
              </a:solidFill>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solidFill>
                  <a:srgbClr val="FF0000"/>
                </a:solidFill>
              </a:rPr>
              <a:t>Answers</a:t>
            </a:r>
            <a:endParaRPr lang="en-GB" dirty="0">
              <a:solidFill>
                <a:srgbClr val="FF0000"/>
              </a:solidFill>
            </a:endParaRPr>
          </a:p>
        </p:txBody>
      </p:sp>
      <p:sp>
        <p:nvSpPr>
          <p:cNvPr id="3" name="Content Placeholder 2"/>
          <p:cNvSpPr>
            <a:spLocks noGrp="1"/>
          </p:cNvSpPr>
          <p:nvPr>
            <p:ph idx="1"/>
          </p:nvPr>
        </p:nvSpPr>
        <p:spPr/>
        <p:txBody>
          <a:bodyPr/>
          <a:lstStyle/>
          <a:p>
            <a:endParaRPr lang="en-GB"/>
          </a:p>
        </p:txBody>
      </p:sp>
      <p:pic>
        <p:nvPicPr>
          <p:cNvPr id="131074" name="Picture 2"/>
          <p:cNvPicPr>
            <a:picLocks noChangeAspect="1" noChangeArrowheads="1"/>
          </p:cNvPicPr>
          <p:nvPr/>
        </p:nvPicPr>
        <p:blipFill>
          <a:blip r:embed="rId2" cstate="print"/>
          <a:srcRect/>
          <a:stretch>
            <a:fillRect/>
          </a:stretch>
        </p:blipFill>
        <p:spPr bwMode="auto">
          <a:xfrm>
            <a:off x="1685925" y="1085850"/>
            <a:ext cx="5772150" cy="46863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620688"/>
            <a:ext cx="8229600" cy="1143000"/>
          </a:xfrm>
        </p:spPr>
        <p:txBody>
          <a:bodyPr>
            <a:normAutofit/>
          </a:bodyPr>
          <a:lstStyle/>
          <a:p>
            <a:pPr algn="r"/>
            <a:r>
              <a:rPr lang="en-GB" sz="2000" dirty="0" smtClean="0"/>
              <a:t>Reject</a:t>
            </a:r>
            <a:endParaRPr lang="en-GB" sz="2000" dirty="0"/>
          </a:p>
        </p:txBody>
      </p:sp>
      <p:sp>
        <p:nvSpPr>
          <p:cNvPr id="3" name="Content Placeholder 2"/>
          <p:cNvSpPr>
            <a:spLocks noGrp="1"/>
          </p:cNvSpPr>
          <p:nvPr>
            <p:ph idx="1"/>
          </p:nvPr>
        </p:nvSpPr>
        <p:spPr/>
        <p:txBody>
          <a:bodyPr/>
          <a:lstStyle/>
          <a:p>
            <a:endParaRPr lang="en-GB"/>
          </a:p>
        </p:txBody>
      </p:sp>
      <p:pic>
        <p:nvPicPr>
          <p:cNvPr id="132098" name="Picture 2"/>
          <p:cNvPicPr>
            <a:picLocks noChangeAspect="1" noChangeArrowheads="1"/>
          </p:cNvPicPr>
          <p:nvPr/>
        </p:nvPicPr>
        <p:blipFill>
          <a:blip r:embed="rId2" cstate="print"/>
          <a:srcRect/>
          <a:stretch>
            <a:fillRect/>
          </a:stretch>
        </p:blipFill>
        <p:spPr bwMode="auto">
          <a:xfrm>
            <a:off x="683568" y="1447800"/>
            <a:ext cx="7648575" cy="5410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30050" name="Picture 2"/>
          <p:cNvPicPr>
            <a:picLocks noChangeAspect="1" noChangeArrowheads="1"/>
          </p:cNvPicPr>
          <p:nvPr/>
        </p:nvPicPr>
        <p:blipFill>
          <a:blip r:embed="rId2" cstate="print"/>
          <a:srcRect/>
          <a:stretch>
            <a:fillRect/>
          </a:stretch>
        </p:blipFill>
        <p:spPr bwMode="auto">
          <a:xfrm>
            <a:off x="0" y="620688"/>
            <a:ext cx="9144000" cy="1519778"/>
          </a:xfrm>
          <a:prstGeom prst="rect">
            <a:avLst/>
          </a:prstGeom>
          <a:noFill/>
          <a:ln w="9525">
            <a:noFill/>
            <a:miter lim="800000"/>
            <a:headEnd/>
            <a:tailEnd/>
          </a:ln>
        </p:spPr>
      </p:pic>
      <p:pic>
        <p:nvPicPr>
          <p:cNvPr id="130051" name="Picture 3"/>
          <p:cNvPicPr>
            <a:picLocks noChangeAspect="1" noChangeArrowheads="1"/>
          </p:cNvPicPr>
          <p:nvPr/>
        </p:nvPicPr>
        <p:blipFill>
          <a:blip r:embed="rId3" cstate="print"/>
          <a:srcRect/>
          <a:stretch>
            <a:fillRect/>
          </a:stretch>
        </p:blipFill>
        <p:spPr bwMode="auto">
          <a:xfrm>
            <a:off x="1691680" y="2276872"/>
            <a:ext cx="5562600" cy="165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0051"/>
                                        </p:tgtEl>
                                        <p:attrNameLst>
                                          <p:attrName>style.visibility</p:attrName>
                                        </p:attrNameLst>
                                      </p:cBhvr>
                                      <p:to>
                                        <p:strVal val="visible"/>
                                      </p:to>
                                    </p:set>
                                    <p:animEffect transition="in" filter="circle(in)">
                                      <p:cBhvr>
                                        <p:cTn id="7" dur="2000"/>
                                        <p:tgtEl>
                                          <p:spTgt spid="13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251520" y="332656"/>
            <a:ext cx="8435280" cy="6144344"/>
          </a:xfrm>
        </p:spPr>
        <p:txBody>
          <a:bodyPr>
            <a:normAutofit fontScale="85000" lnSpcReduction="20000"/>
          </a:bodyPr>
          <a:lstStyle/>
          <a:p>
            <a:pPr algn="ctr" eaLnBrk="1" hangingPunct="1">
              <a:lnSpc>
                <a:spcPct val="80000"/>
              </a:lnSpc>
              <a:buFontTx/>
              <a:buNone/>
            </a:pPr>
            <a:r>
              <a:rPr lang="en-GB" sz="3600" b="1" dirty="0" smtClean="0"/>
              <a:t>Collision Theory Objectives</a:t>
            </a:r>
          </a:p>
          <a:p>
            <a:r>
              <a:rPr lang="en-GB" sz="3600" dirty="0" smtClean="0"/>
              <a:t>understand, in terms of collision theory, the effect of a change in concentration, pressure and surface area on the rate of a chemical reaction</a:t>
            </a:r>
          </a:p>
          <a:p>
            <a:r>
              <a:rPr lang="en-GB" sz="3600" dirty="0" smtClean="0"/>
              <a:t>understand that reactions only take place when collisions take place with sufficient energy, known as activation energy</a:t>
            </a:r>
          </a:p>
          <a:p>
            <a:r>
              <a:rPr lang="en-GB" sz="3600" dirty="0" smtClean="0"/>
              <a:t>be able to calculate the rate of a reaction from:</a:t>
            </a:r>
          </a:p>
          <a:p>
            <a:pPr>
              <a:buNone/>
            </a:pPr>
            <a:r>
              <a:rPr lang="en-GB" sz="3600" dirty="0" err="1" smtClean="0"/>
              <a:t>i</a:t>
            </a:r>
            <a:r>
              <a:rPr lang="en-GB" sz="3600" dirty="0" smtClean="0"/>
              <a:t> data showing the time taken for reaction</a:t>
            </a:r>
          </a:p>
          <a:p>
            <a:pPr>
              <a:buNone/>
            </a:pPr>
            <a:r>
              <a:rPr lang="en-GB" sz="3600" dirty="0" smtClean="0"/>
              <a:t>ii the gradient of a suitable graph, by drawing a tangent, either for initial rate, or at a time, </a:t>
            </a:r>
            <a:r>
              <a:rPr lang="en-GB" sz="3600" i="1" dirty="0" smtClean="0"/>
              <a:t>t</a:t>
            </a:r>
            <a:endParaRPr lang="en-GB" sz="36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idx="4294967295"/>
          </p:nvPr>
        </p:nvSpPr>
        <p:spPr>
          <a:xfrm>
            <a:off x="428625" y="0"/>
            <a:ext cx="8229600" cy="1143000"/>
          </a:xfrm>
        </p:spPr>
        <p:txBody>
          <a:bodyPr/>
          <a:lstStyle/>
          <a:p>
            <a:pPr eaLnBrk="1" hangingPunct="1"/>
            <a:r>
              <a:rPr lang="en-GB" smtClean="0"/>
              <a:t>Practical – Precipitation reaction</a:t>
            </a:r>
          </a:p>
        </p:txBody>
      </p:sp>
      <p:sp>
        <p:nvSpPr>
          <p:cNvPr id="4100" name="TextBox 1"/>
          <p:cNvSpPr txBox="1">
            <a:spLocks noChangeArrowheads="1"/>
          </p:cNvSpPr>
          <p:nvPr/>
        </p:nvSpPr>
        <p:spPr bwMode="auto">
          <a:xfrm>
            <a:off x="228600" y="4876800"/>
            <a:ext cx="8686800" cy="1816100"/>
          </a:xfrm>
          <a:prstGeom prst="rect">
            <a:avLst/>
          </a:prstGeom>
          <a:noFill/>
          <a:ln w="9525">
            <a:noFill/>
            <a:miter lim="800000"/>
            <a:headEnd/>
            <a:tailEnd/>
          </a:ln>
        </p:spPr>
        <p:txBody>
          <a:bodyPr>
            <a:spAutoFit/>
          </a:bodyPr>
          <a:lstStyle/>
          <a:p>
            <a:r>
              <a:rPr lang="en-GB" sz="2800">
                <a:latin typeface="Calibri" pitchFamily="34" charset="0"/>
              </a:rPr>
              <a:t>Measure how quickly the product is formed.  The solution turns cloudy.  The quicker it turns cloudy the faster the rate of reaction.  You record how long it takes before you can’t see the X.</a:t>
            </a:r>
          </a:p>
        </p:txBody>
      </p:sp>
    </p:spTree>
    <p:controls>
      <p:control spid="74754" name="ShockwaveFlash1" r:id="rId2" imgW="7417085" imgH="3456229"/>
    </p:controls>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447675" y="0"/>
            <a:ext cx="8229600" cy="760413"/>
          </a:xfrm>
        </p:spPr>
        <p:txBody>
          <a:bodyPr/>
          <a:lstStyle/>
          <a:p>
            <a:pPr eaLnBrk="1" hangingPunct="1"/>
            <a:r>
              <a:rPr lang="en-GB" sz="3000" smtClean="0">
                <a:latin typeface="Arial" charset="0"/>
              </a:rPr>
              <a:t>The effect of temperature on rate</a:t>
            </a:r>
          </a:p>
        </p:txBody>
      </p:sp>
    </p:spTree>
    <p:controls>
      <p:control spid="75778" name="ShockwaveFlash1" r:id="rId2" imgW="8699841" imgH="5308975"/>
    </p:controls>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sz="4000" b="1" dirty="0" smtClean="0"/>
              <a:t>Measuring the volume of gas given off.</a:t>
            </a:r>
            <a:endParaRPr lang="en-US" sz="4000" b="1" dirty="0" smtClean="0"/>
          </a:p>
        </p:txBody>
      </p:sp>
      <p:pic>
        <p:nvPicPr>
          <p:cNvPr id="17411" name="Picture 3"/>
          <p:cNvPicPr>
            <a:picLocks noGrp="1" noChangeAspect="1" noChangeArrowheads="1"/>
          </p:cNvPicPr>
          <p:nvPr>
            <p:ph type="body" idx="1"/>
          </p:nvPr>
        </p:nvPicPr>
        <p:blipFill>
          <a:blip r:embed="rId3" cstate="print"/>
          <a:srcRect l="29897" t="18742" r="16495" b="30652"/>
          <a:stretch>
            <a:fillRect/>
          </a:stretch>
        </p:blipFill>
        <p:spPr>
          <a:xfrm>
            <a:off x="0" y="1905000"/>
            <a:ext cx="9144000" cy="49530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68313" y="0"/>
            <a:ext cx="8229600" cy="1143000"/>
          </a:xfrm>
          <a:prstGeom prst="rect">
            <a:avLst/>
          </a:prstGeom>
        </p:spPr>
        <p:txBody>
          <a:bodyPr/>
          <a:lstStyle/>
          <a:p>
            <a:pPr algn="ctr" eaLnBrk="0" fontAlgn="auto" hangingPunct="0">
              <a:spcBef>
                <a:spcPts val="0"/>
              </a:spcBef>
              <a:spcAft>
                <a:spcPts val="0"/>
              </a:spcAft>
              <a:defRPr/>
            </a:pPr>
            <a:r>
              <a:rPr lang="en-GB" sz="4400">
                <a:latin typeface="+mj-lt"/>
                <a:ea typeface="+mj-ea"/>
                <a:cs typeface="+mj-cs"/>
              </a:rPr>
              <a:t>Measuring gases in reactions</a:t>
            </a:r>
            <a:endParaRPr lang="en-GB" sz="4400" dirty="0">
              <a:latin typeface="+mj-lt"/>
              <a:ea typeface="+mj-ea"/>
              <a:cs typeface="+mj-cs"/>
            </a:endParaRPr>
          </a:p>
        </p:txBody>
      </p:sp>
    </p:spTree>
    <p:controls>
      <p:control spid="76802" name="ShockwaveFlash1" r:id="rId2" imgW="7849696" imgH="5792008"/>
    </p:controls>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p:cNvSpPr txBox="1">
            <a:spLocks noChangeArrowheads="1"/>
          </p:cNvSpPr>
          <p:nvPr/>
        </p:nvSpPr>
        <p:spPr bwMode="auto">
          <a:xfrm>
            <a:off x="1042988" y="188913"/>
            <a:ext cx="7404100" cy="646112"/>
          </a:xfrm>
          <a:prstGeom prst="rect">
            <a:avLst/>
          </a:prstGeom>
          <a:noFill/>
          <a:ln w="9525">
            <a:noFill/>
            <a:miter lim="800000"/>
            <a:headEnd/>
            <a:tailEnd/>
          </a:ln>
        </p:spPr>
        <p:txBody>
          <a:bodyPr>
            <a:spAutoFit/>
          </a:bodyPr>
          <a:lstStyle/>
          <a:p>
            <a:pPr algn="ctr"/>
            <a:r>
              <a:rPr lang="en-GB" sz="3600" b="1" u="sng">
                <a:latin typeface="Tahoma" pitchFamily="34" charset="0"/>
              </a:rPr>
              <a:t>Measuring gas in reactions</a:t>
            </a:r>
          </a:p>
        </p:txBody>
      </p:sp>
    </p:spTree>
    <p:controls>
      <p:control spid="77826" name="ShockwaveFlash1" r:id="rId2" imgW="7621064" imgH="5858693"/>
    </p:controls>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67544" y="0"/>
            <a:ext cx="8229600" cy="764704"/>
          </a:xfrm>
        </p:spPr>
        <p:txBody>
          <a:bodyPr rtlCol="0">
            <a:normAutofit/>
          </a:bodyPr>
          <a:lstStyle/>
          <a:p>
            <a:pPr eaLnBrk="1" fontAlgn="auto" hangingPunct="1">
              <a:spcAft>
                <a:spcPts val="0"/>
              </a:spcAft>
              <a:defRPr/>
            </a:pPr>
            <a:r>
              <a:rPr lang="en-GB" sz="2800" dirty="0" smtClean="0"/>
              <a:t>Measuring volume of gas produced</a:t>
            </a:r>
          </a:p>
        </p:txBody>
      </p:sp>
      <p:sp>
        <p:nvSpPr>
          <p:cNvPr id="18435" name="Content Placeholder 2"/>
          <p:cNvSpPr>
            <a:spLocks noGrp="1"/>
          </p:cNvSpPr>
          <p:nvPr>
            <p:ph idx="1"/>
          </p:nvPr>
        </p:nvSpPr>
        <p:spPr>
          <a:xfrm>
            <a:off x="251520" y="692696"/>
            <a:ext cx="2160240" cy="4525963"/>
          </a:xfrm>
        </p:spPr>
        <p:txBody>
          <a:bodyPr>
            <a:normAutofit/>
          </a:bodyPr>
          <a:lstStyle/>
          <a:p>
            <a:pPr eaLnBrk="1" hangingPunct="1">
              <a:buNone/>
            </a:pPr>
            <a:r>
              <a:rPr lang="en-GB" sz="2400" dirty="0" smtClean="0">
                <a:solidFill>
                  <a:srgbClr val="FF0000"/>
                </a:solidFill>
              </a:rPr>
              <a:t>Which method is better?</a:t>
            </a:r>
          </a:p>
          <a:p>
            <a:pPr eaLnBrk="1" hangingPunct="1">
              <a:buNone/>
            </a:pPr>
            <a:r>
              <a:rPr lang="en-GB" sz="2400" dirty="0" smtClean="0">
                <a:solidFill>
                  <a:srgbClr val="FF0000"/>
                </a:solidFill>
              </a:rPr>
              <a:t>Why?</a:t>
            </a:r>
          </a:p>
        </p:txBody>
      </p:sp>
      <p:pic>
        <p:nvPicPr>
          <p:cNvPr id="18436" name="Picture 2" descr="C02-23d1"/>
          <p:cNvPicPr>
            <a:picLocks noChangeAspect="1" noChangeArrowheads="1"/>
          </p:cNvPicPr>
          <p:nvPr/>
        </p:nvPicPr>
        <p:blipFill>
          <a:blip r:embed="rId2" cstate="print"/>
          <a:srcRect/>
          <a:stretch>
            <a:fillRect/>
          </a:stretch>
        </p:blipFill>
        <p:spPr bwMode="auto">
          <a:xfrm>
            <a:off x="3923928" y="692697"/>
            <a:ext cx="5220072" cy="3260658"/>
          </a:xfrm>
          <a:prstGeom prst="rect">
            <a:avLst/>
          </a:prstGeom>
          <a:noFill/>
          <a:ln w="9525">
            <a:noFill/>
            <a:miter lim="800000"/>
            <a:headEnd/>
            <a:tailEnd/>
          </a:ln>
        </p:spPr>
      </p:pic>
      <p:pic>
        <p:nvPicPr>
          <p:cNvPr id="5" name="Picture 2" descr="C2"/>
          <p:cNvPicPr>
            <a:picLocks noChangeAspect="1" noChangeArrowheads="1"/>
          </p:cNvPicPr>
          <p:nvPr/>
        </p:nvPicPr>
        <p:blipFill>
          <a:blip r:embed="rId3" cstate="print"/>
          <a:srcRect/>
          <a:stretch>
            <a:fillRect/>
          </a:stretch>
        </p:blipFill>
        <p:spPr bwMode="auto">
          <a:xfrm>
            <a:off x="0" y="2505408"/>
            <a:ext cx="3923928" cy="4352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251520" y="332656"/>
            <a:ext cx="8435280" cy="6144344"/>
          </a:xfrm>
        </p:spPr>
        <p:txBody>
          <a:bodyPr>
            <a:normAutofit fontScale="85000" lnSpcReduction="20000"/>
          </a:bodyPr>
          <a:lstStyle/>
          <a:p>
            <a:pPr algn="ctr" eaLnBrk="1" hangingPunct="1">
              <a:lnSpc>
                <a:spcPct val="80000"/>
              </a:lnSpc>
              <a:buFontTx/>
              <a:buNone/>
            </a:pPr>
            <a:r>
              <a:rPr lang="en-GB" sz="3600" b="1" dirty="0" smtClean="0"/>
              <a:t>Collision Theory Objectives</a:t>
            </a:r>
          </a:p>
          <a:p>
            <a:r>
              <a:rPr lang="en-GB" sz="3600" dirty="0" smtClean="0"/>
              <a:t>understand, in terms of collision theory, the effect of a change in concentration, pressure and surface area on the rate of a chemical reaction</a:t>
            </a:r>
          </a:p>
          <a:p>
            <a:r>
              <a:rPr lang="en-GB" sz="3600" dirty="0" smtClean="0"/>
              <a:t>understand that reactions only take place when collisions take place with sufficient energy, known as activation energy</a:t>
            </a:r>
          </a:p>
          <a:p>
            <a:r>
              <a:rPr lang="en-GB" sz="3600" dirty="0" smtClean="0"/>
              <a:t>be able to calculate the rate of a reaction from:</a:t>
            </a:r>
          </a:p>
          <a:p>
            <a:pPr>
              <a:buNone/>
            </a:pPr>
            <a:r>
              <a:rPr lang="en-GB" sz="3600" dirty="0" err="1" smtClean="0"/>
              <a:t>i</a:t>
            </a:r>
            <a:r>
              <a:rPr lang="en-GB" sz="3600" dirty="0" smtClean="0"/>
              <a:t> data showing the time taken for reaction</a:t>
            </a:r>
          </a:p>
          <a:p>
            <a:pPr>
              <a:buNone/>
            </a:pPr>
            <a:r>
              <a:rPr lang="en-GB" sz="3600" dirty="0" smtClean="0"/>
              <a:t>ii the gradient of a suitable graph, by drawing a tangent, either for initial rate, or at a time, </a:t>
            </a:r>
            <a:r>
              <a:rPr lang="en-GB" sz="3600" i="1" dirty="0" smtClean="0"/>
              <a:t>t</a:t>
            </a:r>
            <a:endParaRPr lang="en-GB" sz="36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sz="4000" b="1" smtClean="0"/>
              <a:t>Measuring the mass lost from a reaction.</a:t>
            </a:r>
            <a:r>
              <a:rPr lang="en-GB" sz="4000" smtClean="0"/>
              <a:t> </a:t>
            </a:r>
            <a:endParaRPr lang="en-US" sz="4000" smtClean="0"/>
          </a:p>
        </p:txBody>
      </p:sp>
      <p:pic>
        <p:nvPicPr>
          <p:cNvPr id="31747" name="Picture 3"/>
          <p:cNvPicPr>
            <a:picLocks noGrp="1" noChangeAspect="1" noChangeArrowheads="1"/>
          </p:cNvPicPr>
          <p:nvPr>
            <p:ph type="body" idx="1"/>
          </p:nvPr>
        </p:nvPicPr>
        <p:blipFill>
          <a:blip r:embed="rId3" cstate="print"/>
          <a:srcRect l="23148" t="18520" r="16667" b="32655"/>
          <a:stretch>
            <a:fillRect/>
          </a:stretch>
        </p:blipFill>
        <p:spPr>
          <a:xfrm>
            <a:off x="0" y="1828800"/>
            <a:ext cx="9144000" cy="50292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285750" y="928688"/>
            <a:ext cx="8501063" cy="523875"/>
          </a:xfrm>
          <a:prstGeom prst="rect">
            <a:avLst/>
          </a:prstGeom>
          <a:noFill/>
          <a:ln w="9525">
            <a:noFill/>
            <a:miter lim="800000"/>
            <a:headEnd/>
            <a:tailEnd/>
          </a:ln>
        </p:spPr>
        <p:txBody>
          <a:bodyPr>
            <a:spAutoFit/>
          </a:bodyPr>
          <a:lstStyle/>
          <a:p>
            <a:r>
              <a:rPr lang="en-GB" sz="2800">
                <a:latin typeface="Comic Sans MS" pitchFamily="66" charset="0"/>
              </a:rPr>
              <a:t>Reaction of marble chips with hydrochloric acid</a:t>
            </a:r>
          </a:p>
        </p:txBody>
      </p:sp>
    </p:spTree>
    <p:controls>
      <p:control spid="78850" name="ShockwaveFlash1" r:id="rId2" imgW="8497486" imgH="5185068"/>
    </p:controls>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33" descr="fried_eggs"/>
          <p:cNvPicPr>
            <a:picLocks noChangeAspect="1" noChangeArrowheads="1"/>
          </p:cNvPicPr>
          <p:nvPr/>
        </p:nvPicPr>
        <p:blipFill>
          <a:blip r:embed="rId3" cstate="print"/>
          <a:srcRect/>
          <a:stretch>
            <a:fillRect/>
          </a:stretch>
        </p:blipFill>
        <p:spPr bwMode="auto">
          <a:xfrm>
            <a:off x="5943600" y="2819400"/>
            <a:ext cx="3200400" cy="2400300"/>
          </a:xfrm>
          <a:prstGeom prst="rect">
            <a:avLst/>
          </a:prstGeom>
          <a:noFill/>
          <a:ln w="9525">
            <a:noFill/>
            <a:miter lim="800000"/>
            <a:headEnd/>
            <a:tailEnd/>
          </a:ln>
        </p:spPr>
      </p:pic>
      <p:pic>
        <p:nvPicPr>
          <p:cNvPr id="9219" name="Picture 1035" descr="fireworks"/>
          <p:cNvPicPr>
            <a:picLocks noChangeAspect="1" noChangeArrowheads="1"/>
          </p:cNvPicPr>
          <p:nvPr/>
        </p:nvPicPr>
        <p:blipFill>
          <a:blip r:embed="rId4" cstate="print"/>
          <a:srcRect/>
          <a:stretch>
            <a:fillRect/>
          </a:stretch>
        </p:blipFill>
        <p:spPr bwMode="auto">
          <a:xfrm>
            <a:off x="6096000" y="4800600"/>
            <a:ext cx="3482975" cy="2335213"/>
          </a:xfrm>
          <a:prstGeom prst="rect">
            <a:avLst/>
          </a:prstGeom>
          <a:noFill/>
          <a:ln w="9525">
            <a:noFill/>
            <a:miter lim="800000"/>
            <a:headEnd/>
            <a:tailEnd/>
          </a:ln>
        </p:spPr>
      </p:pic>
      <p:pic>
        <p:nvPicPr>
          <p:cNvPr id="9220" name="Picture 1026" descr="sm3 (3)"/>
          <p:cNvPicPr>
            <a:picLocks noChangeAspect="1" noChangeArrowheads="1"/>
          </p:cNvPicPr>
          <p:nvPr/>
        </p:nvPicPr>
        <p:blipFill>
          <a:blip r:embed="rId5" cstate="print"/>
          <a:srcRect/>
          <a:stretch>
            <a:fillRect/>
          </a:stretch>
        </p:blipFill>
        <p:spPr bwMode="auto">
          <a:xfrm>
            <a:off x="0" y="2667000"/>
            <a:ext cx="2794000" cy="4191000"/>
          </a:xfrm>
          <a:prstGeom prst="rect">
            <a:avLst/>
          </a:prstGeom>
          <a:noFill/>
          <a:ln w="9525">
            <a:noFill/>
            <a:miter lim="800000"/>
            <a:headEnd/>
            <a:tailEnd/>
          </a:ln>
        </p:spPr>
      </p:pic>
      <p:pic>
        <p:nvPicPr>
          <p:cNvPr id="9221" name="Picture 1028" descr="Rusty_Car"/>
          <p:cNvPicPr>
            <a:picLocks noChangeAspect="1" noChangeArrowheads="1"/>
          </p:cNvPicPr>
          <p:nvPr/>
        </p:nvPicPr>
        <p:blipFill>
          <a:blip r:embed="rId6" cstate="print"/>
          <a:srcRect/>
          <a:stretch>
            <a:fillRect/>
          </a:stretch>
        </p:blipFill>
        <p:spPr bwMode="auto">
          <a:xfrm>
            <a:off x="4206875" y="0"/>
            <a:ext cx="4937125" cy="2914650"/>
          </a:xfrm>
          <a:prstGeom prst="rect">
            <a:avLst/>
          </a:prstGeom>
          <a:noFill/>
          <a:ln w="9525">
            <a:noFill/>
            <a:miter lim="800000"/>
            <a:headEnd/>
            <a:tailEnd/>
          </a:ln>
        </p:spPr>
      </p:pic>
      <p:pic>
        <p:nvPicPr>
          <p:cNvPr id="9222" name="Picture 1030" descr="explosion-l"/>
          <p:cNvPicPr>
            <a:picLocks noChangeAspect="1" noChangeArrowheads="1"/>
          </p:cNvPicPr>
          <p:nvPr/>
        </p:nvPicPr>
        <p:blipFill>
          <a:blip r:embed="rId7" cstate="print"/>
          <a:srcRect/>
          <a:stretch>
            <a:fillRect/>
          </a:stretch>
        </p:blipFill>
        <p:spPr bwMode="auto">
          <a:xfrm>
            <a:off x="-152400" y="0"/>
            <a:ext cx="4610100" cy="2933700"/>
          </a:xfrm>
          <a:prstGeom prst="rect">
            <a:avLst/>
          </a:prstGeom>
          <a:noFill/>
          <a:ln w="9525">
            <a:noFill/>
            <a:miter lim="800000"/>
            <a:headEnd/>
            <a:tailEnd/>
          </a:ln>
        </p:spPr>
      </p:pic>
      <p:pic>
        <p:nvPicPr>
          <p:cNvPr id="9223" name="Picture 1031" descr="apple3"/>
          <p:cNvPicPr>
            <a:picLocks noChangeAspect="1" noChangeArrowheads="1"/>
          </p:cNvPicPr>
          <p:nvPr/>
        </p:nvPicPr>
        <p:blipFill>
          <a:blip r:embed="rId8" cstate="print"/>
          <a:srcRect/>
          <a:stretch>
            <a:fillRect/>
          </a:stretch>
        </p:blipFill>
        <p:spPr bwMode="auto">
          <a:xfrm>
            <a:off x="2362200" y="4405313"/>
            <a:ext cx="4181475" cy="2452687"/>
          </a:xfrm>
          <a:prstGeom prst="rect">
            <a:avLst/>
          </a:prstGeom>
          <a:noFill/>
          <a:ln w="9525">
            <a:noFill/>
            <a:miter lim="800000"/>
            <a:headEnd/>
            <a:tailEnd/>
          </a:ln>
        </p:spPr>
      </p:pic>
      <p:sp>
        <p:nvSpPr>
          <p:cNvPr id="9224" name="Text Box 1036"/>
          <p:cNvSpPr txBox="1">
            <a:spLocks noChangeArrowheads="1"/>
          </p:cNvSpPr>
          <p:nvPr/>
        </p:nvSpPr>
        <p:spPr bwMode="auto">
          <a:xfrm>
            <a:off x="2362200" y="2657475"/>
            <a:ext cx="4181475" cy="2308225"/>
          </a:xfrm>
          <a:prstGeom prst="rect">
            <a:avLst/>
          </a:prstGeom>
          <a:solidFill>
            <a:srgbClr val="99CCFF"/>
          </a:solidFill>
          <a:ln w="76200" cmpd="tri">
            <a:solidFill>
              <a:schemeClr val="tx1"/>
            </a:solidFill>
            <a:miter lim="800000"/>
            <a:headEnd/>
            <a:tailEnd/>
          </a:ln>
        </p:spPr>
        <p:txBody>
          <a:bodyPr>
            <a:spAutoFit/>
          </a:bodyPr>
          <a:lstStyle/>
          <a:p>
            <a:pPr algn="ctr">
              <a:spcBef>
                <a:spcPct val="50000"/>
              </a:spcBef>
            </a:pPr>
            <a:r>
              <a:rPr lang="en-GB" sz="3600">
                <a:solidFill>
                  <a:srgbClr val="000000"/>
                </a:solidFill>
                <a:latin typeface="Tahoma" pitchFamily="34" charset="0"/>
                <a:cs typeface="Times New Roman" pitchFamily="18" charset="0"/>
              </a:rPr>
              <a:t>What’s different about these chemical reactions?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style>
          <a:lnRef idx="1">
            <a:schemeClr val="accent4"/>
          </a:lnRef>
          <a:fillRef idx="2">
            <a:schemeClr val="accent4"/>
          </a:fillRef>
          <a:effectRef idx="1">
            <a:schemeClr val="accent4"/>
          </a:effectRef>
          <a:fontRef idx="minor">
            <a:schemeClr val="dk1"/>
          </a:fontRef>
        </p:style>
        <p:txBody>
          <a:bodyPr/>
          <a:lstStyle/>
          <a:p>
            <a:r>
              <a:rPr lang="en-GB" dirty="0" smtClean="0"/>
              <a:t>Factors which affect rate</a:t>
            </a:r>
            <a:endParaRPr lang="en-GB" dirty="0"/>
          </a:p>
        </p:txBody>
      </p:sp>
      <p:sp>
        <p:nvSpPr>
          <p:cNvPr id="3" name="Content Placeholder 2"/>
          <p:cNvSpPr>
            <a:spLocks noGrp="1"/>
          </p:cNvSpPr>
          <p:nvPr>
            <p:ph idx="1"/>
          </p:nvPr>
        </p:nvSpPr>
        <p:spPr>
          <a:solidFill>
            <a:srgbClr val="FFFFFF"/>
          </a:solidFill>
          <a:ln>
            <a:solidFill>
              <a:srgbClr val="FFFFFF"/>
            </a:solidFill>
          </a:ln>
        </p:spPr>
        <p:style>
          <a:lnRef idx="1">
            <a:schemeClr val="dk1"/>
          </a:lnRef>
          <a:fillRef idx="2">
            <a:schemeClr val="dk1"/>
          </a:fillRef>
          <a:effectRef idx="1">
            <a:schemeClr val="dk1"/>
          </a:effectRef>
          <a:fontRef idx="minor">
            <a:schemeClr val="dk1"/>
          </a:fontRef>
        </p:style>
        <p:txBody>
          <a:bodyPr/>
          <a:lstStyle/>
          <a:p>
            <a:r>
              <a:rPr lang="en-GB" dirty="0" smtClean="0"/>
              <a:t>Temperature</a:t>
            </a:r>
          </a:p>
          <a:p>
            <a:r>
              <a:rPr lang="en-GB" dirty="0" smtClean="0"/>
              <a:t>Concentration</a:t>
            </a:r>
          </a:p>
          <a:p>
            <a:r>
              <a:rPr lang="en-GB" dirty="0" smtClean="0"/>
              <a:t>Pressure</a:t>
            </a:r>
          </a:p>
          <a:p>
            <a:r>
              <a:rPr lang="en-GB" dirty="0" smtClean="0"/>
              <a:t>Surface area</a:t>
            </a:r>
          </a:p>
          <a:p>
            <a:r>
              <a:rPr lang="en-GB" dirty="0" smtClean="0"/>
              <a:t>Catalysts</a:t>
            </a:r>
          </a:p>
          <a:p>
            <a:endParaRPr lang="en-GB" dirty="0"/>
          </a:p>
          <a:p>
            <a:endParaRPr lang="en-GB" dirty="0"/>
          </a:p>
        </p:txBody>
      </p:sp>
    </p:spTree>
    <p:extLst>
      <p:ext uri="{BB962C8B-B14F-4D97-AF65-F5344CB8AC3E}">
        <p14:creationId xmlns="" xmlns:p14="http://schemas.microsoft.com/office/powerpoint/2010/main" val="3168500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4576" cy="6408712"/>
          </a:xfrm>
        </p:spPr>
        <p:txBody>
          <a:bodyPr>
            <a:normAutofit fontScale="70000" lnSpcReduction="20000"/>
          </a:bodyPr>
          <a:lstStyle/>
          <a:p>
            <a:pPr marL="514350" indent="-514350" algn="ctr">
              <a:buNone/>
            </a:pPr>
            <a:r>
              <a:rPr lang="en-GB" b="1" u="sng" dirty="0" smtClean="0"/>
              <a:t>Rate of reaction practical</a:t>
            </a:r>
          </a:p>
          <a:p>
            <a:pPr marL="514350" indent="-514350">
              <a:buFont typeface="+mj-lt"/>
              <a:buAutoNum type="arabicPeriod"/>
            </a:pPr>
            <a:r>
              <a:rPr lang="en-GB" dirty="0" smtClean="0"/>
              <a:t>Put </a:t>
            </a:r>
            <a:r>
              <a:rPr lang="en-GB" dirty="0"/>
              <a:t>about five marble chips into the bottom of a conical flask.</a:t>
            </a:r>
          </a:p>
          <a:p>
            <a:pPr marL="514350" indent="-514350">
              <a:buFont typeface="+mj-lt"/>
              <a:buAutoNum type="arabicPeriod"/>
            </a:pPr>
            <a:r>
              <a:rPr lang="en-GB" dirty="0"/>
              <a:t>Measure out 25 cm</a:t>
            </a:r>
            <a:r>
              <a:rPr lang="en-GB" baseline="30000" dirty="0"/>
              <a:t>3</a:t>
            </a:r>
            <a:r>
              <a:rPr lang="en-GB" dirty="0"/>
              <a:t> of acid using a measuring cylinder.</a:t>
            </a:r>
            <a:br>
              <a:rPr lang="en-GB" dirty="0"/>
            </a:br>
            <a:r>
              <a:rPr lang="en-GB" dirty="0"/>
              <a:t>Record the concentration of acid in one of the columns on the table.</a:t>
            </a:r>
          </a:p>
          <a:p>
            <a:pPr marL="514350" indent="-514350">
              <a:buFont typeface="+mj-lt"/>
              <a:buAutoNum type="arabicPeriod"/>
            </a:pPr>
            <a:r>
              <a:rPr lang="en-GB" dirty="0"/>
              <a:t>Add the acid to the conical flask and quickly replace the bung that is connected to the gas syringe.</a:t>
            </a:r>
          </a:p>
          <a:p>
            <a:pPr marL="514350" indent="-514350">
              <a:buFont typeface="+mj-lt"/>
              <a:buAutoNum type="arabicPeriod"/>
            </a:pPr>
            <a:r>
              <a:rPr lang="en-GB" dirty="0"/>
              <a:t>Start the stopwatch. Record in the table on the next page the volume of the gas every 10 seconds for 2 minutes.</a:t>
            </a:r>
          </a:p>
          <a:p>
            <a:pPr marL="514350" indent="-514350">
              <a:buFont typeface="+mj-lt"/>
              <a:buAutoNum type="arabicPeriod"/>
            </a:pPr>
            <a:r>
              <a:rPr lang="en-GB" dirty="0"/>
              <a:t>Dispose of the solution and any remaining marble chips as directed by your teacher.</a:t>
            </a:r>
          </a:p>
          <a:p>
            <a:pPr marL="514350" indent="-514350">
              <a:buFont typeface="+mj-lt"/>
              <a:buAutoNum type="arabicPeriod"/>
            </a:pPr>
            <a:r>
              <a:rPr lang="en-GB" dirty="0"/>
              <a:t>Repeat the experiment using different concentrations of acid.</a:t>
            </a:r>
            <a:br>
              <a:rPr lang="en-GB" dirty="0"/>
            </a:br>
            <a:r>
              <a:rPr lang="en-GB" dirty="0"/>
              <a:t>Record your results in the table</a:t>
            </a:r>
            <a:r>
              <a:rPr lang="en-GB" dirty="0" smtClean="0"/>
              <a:t>.</a:t>
            </a:r>
            <a:endParaRPr lang="en-GB" dirty="0"/>
          </a:p>
        </p:txBody>
      </p:sp>
      <p:pic>
        <p:nvPicPr>
          <p:cNvPr id="1026" name="Picture 2" descr="C2"/>
          <p:cNvPicPr>
            <a:picLocks noChangeAspect="1" noChangeArrowheads="1"/>
          </p:cNvPicPr>
          <p:nvPr/>
        </p:nvPicPr>
        <p:blipFill>
          <a:blip r:embed="rId2" cstate="print"/>
          <a:srcRect/>
          <a:stretch>
            <a:fillRect/>
          </a:stretch>
        </p:blipFill>
        <p:spPr bwMode="auto">
          <a:xfrm>
            <a:off x="5220073" y="2505408"/>
            <a:ext cx="3923928" cy="43525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9512" y="188640"/>
          <a:ext cx="8748464" cy="6422568"/>
        </p:xfrm>
        <a:graphic>
          <a:graphicData uri="http://schemas.openxmlformats.org/drawingml/2006/table">
            <a:tbl>
              <a:tblPr/>
              <a:tblGrid>
                <a:gridCol w="1687397"/>
                <a:gridCol w="2101851"/>
                <a:gridCol w="2199403"/>
                <a:gridCol w="2759813"/>
              </a:tblGrid>
              <a:tr h="473281">
                <a:tc>
                  <a:txBody>
                    <a:bodyPr/>
                    <a:lstStyle/>
                    <a:p>
                      <a:pPr algn="ctr">
                        <a:spcBef>
                          <a:spcPts val="600"/>
                        </a:spcBef>
                        <a:spcAft>
                          <a:spcPts val="300"/>
                        </a:spcAft>
                      </a:pPr>
                      <a:endParaRPr lang="en-GB" sz="2000" dirty="0">
                        <a:solidFill>
                          <a:srgbClr val="000000"/>
                        </a:solidFill>
                        <a:latin typeface="+mn-lt"/>
                        <a:ea typeface="Times New Roman"/>
                        <a:cs typeface="Times New Roman"/>
                      </a:endParaRPr>
                    </a:p>
                  </a:txBody>
                  <a:tcPr marL="64928" marR="6492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spcBef>
                          <a:spcPts val="600"/>
                        </a:spcBef>
                        <a:spcAft>
                          <a:spcPts val="300"/>
                        </a:spcAft>
                      </a:pPr>
                      <a:r>
                        <a:rPr lang="en-GB" sz="2000" b="1">
                          <a:solidFill>
                            <a:srgbClr val="000000"/>
                          </a:solidFill>
                          <a:latin typeface="+mn-lt"/>
                          <a:ea typeface="Times New Roman"/>
                          <a:cs typeface="Times New Roman"/>
                        </a:rPr>
                        <a:t>Volume of gas given off (cm</a:t>
                      </a:r>
                      <a:r>
                        <a:rPr lang="en-GB" sz="2000" b="1" baseline="30000">
                          <a:solidFill>
                            <a:srgbClr val="000000"/>
                          </a:solidFill>
                          <a:latin typeface="+mn-lt"/>
                          <a:ea typeface="Times New Roman"/>
                          <a:cs typeface="Times New Roman"/>
                        </a:rPr>
                        <a:t>3</a:t>
                      </a:r>
                      <a:r>
                        <a:rPr lang="en-GB" sz="2000" b="1">
                          <a:solidFill>
                            <a:srgbClr val="000000"/>
                          </a:solidFill>
                          <a:latin typeface="+mn-lt"/>
                          <a:ea typeface="Times New Roman"/>
                          <a:cs typeface="Times New Roman"/>
                        </a:rPr>
                        <a:t>)</a:t>
                      </a: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155526">
                <a:tc>
                  <a:txBody>
                    <a:bodyPr/>
                    <a:lstStyle/>
                    <a:p>
                      <a:pPr algn="ctr">
                        <a:spcBef>
                          <a:spcPts val="600"/>
                        </a:spcBef>
                        <a:spcAft>
                          <a:spcPts val="300"/>
                        </a:spcAft>
                      </a:pPr>
                      <a:r>
                        <a:rPr lang="en-GB" sz="2000" b="1">
                          <a:solidFill>
                            <a:srgbClr val="000000"/>
                          </a:solidFill>
                          <a:latin typeface="+mn-lt"/>
                          <a:ea typeface="Times New Roman"/>
                          <a:cs typeface="Times New Roman"/>
                        </a:rPr>
                        <a:t>Time (seconds)</a:t>
                      </a: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r>
                        <a:rPr lang="en-GB" sz="2000" dirty="0">
                          <a:solidFill>
                            <a:srgbClr val="000000"/>
                          </a:solidFill>
                          <a:latin typeface="+mn-lt"/>
                          <a:ea typeface="Times New Roman"/>
                          <a:cs typeface="Times New Roman"/>
                        </a:rPr>
                        <a:t>Concentration of acid:</a:t>
                      </a: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r>
                        <a:rPr lang="en-GB" sz="2000">
                          <a:solidFill>
                            <a:srgbClr val="000000"/>
                          </a:solidFill>
                          <a:latin typeface="+mn-lt"/>
                          <a:ea typeface="Times New Roman"/>
                          <a:cs typeface="Times New Roman"/>
                        </a:rPr>
                        <a:t>Concentration of acid:</a:t>
                      </a: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r>
                        <a:rPr lang="en-GB" sz="2000" dirty="0">
                          <a:solidFill>
                            <a:srgbClr val="000000"/>
                          </a:solidFill>
                          <a:latin typeface="+mn-lt"/>
                          <a:ea typeface="Times New Roman"/>
                          <a:cs typeface="Times New Roman"/>
                        </a:rPr>
                        <a:t>Concentration of acid:</a:t>
                      </a: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ctr">
                        <a:spcBef>
                          <a:spcPts val="600"/>
                        </a:spcBef>
                        <a:spcAft>
                          <a:spcPts val="300"/>
                        </a:spcAft>
                      </a:pPr>
                      <a:r>
                        <a:rPr lang="en-GB" sz="2000">
                          <a:solidFill>
                            <a:srgbClr val="000000"/>
                          </a:solidFill>
                          <a:latin typeface="+mn-lt"/>
                          <a:ea typeface="Times New Roman"/>
                          <a:cs typeface="Times New Roman"/>
                        </a:rPr>
                        <a:t>    0</a:t>
                      </a: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272">
                <a:tc>
                  <a:txBody>
                    <a:bodyPr/>
                    <a:lstStyle/>
                    <a:p>
                      <a:pPr algn="ctr">
                        <a:spcBef>
                          <a:spcPts val="600"/>
                        </a:spcBef>
                        <a:spcAft>
                          <a:spcPts val="300"/>
                        </a:spcAft>
                      </a:pPr>
                      <a:r>
                        <a:rPr lang="en-GB" sz="2000">
                          <a:solidFill>
                            <a:srgbClr val="000000"/>
                          </a:solidFill>
                          <a:latin typeface="+mn-lt"/>
                          <a:ea typeface="Times New Roman"/>
                          <a:cs typeface="Times New Roman"/>
                        </a:rPr>
                        <a:t>  10</a:t>
                      </a: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Bef>
                          <a:spcPts val="600"/>
                        </a:spcBef>
                        <a:spcAft>
                          <a:spcPts val="300"/>
                        </a:spcAft>
                      </a:pPr>
                      <a:r>
                        <a:rPr lang="en-GB" sz="2000">
                          <a:solidFill>
                            <a:srgbClr val="000000"/>
                          </a:solidFill>
                          <a:latin typeface="+mn-lt"/>
                          <a:ea typeface="Times New Roman"/>
                          <a:cs typeface="Times New Roman"/>
                        </a:rPr>
                        <a:t>  20</a:t>
                      </a: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Bef>
                          <a:spcPts val="600"/>
                        </a:spcBef>
                        <a:spcAft>
                          <a:spcPts val="300"/>
                        </a:spcAft>
                      </a:pPr>
                      <a:r>
                        <a:rPr lang="en-GB" sz="2000">
                          <a:solidFill>
                            <a:srgbClr val="000000"/>
                          </a:solidFill>
                          <a:latin typeface="+mn-lt"/>
                          <a:ea typeface="Times New Roman"/>
                          <a:cs typeface="Times New Roman"/>
                        </a:rPr>
                        <a:t>  30</a:t>
                      </a: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Bef>
                          <a:spcPts val="600"/>
                        </a:spcBef>
                        <a:spcAft>
                          <a:spcPts val="300"/>
                        </a:spcAft>
                      </a:pPr>
                      <a:r>
                        <a:rPr lang="en-GB" sz="2000">
                          <a:solidFill>
                            <a:srgbClr val="000000"/>
                          </a:solidFill>
                          <a:latin typeface="+mn-lt"/>
                          <a:ea typeface="Times New Roman"/>
                          <a:cs typeface="Times New Roman"/>
                        </a:rPr>
                        <a:t>  40</a:t>
                      </a: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Bef>
                          <a:spcPts val="600"/>
                        </a:spcBef>
                        <a:spcAft>
                          <a:spcPts val="300"/>
                        </a:spcAft>
                      </a:pPr>
                      <a:r>
                        <a:rPr lang="en-GB" sz="2000">
                          <a:solidFill>
                            <a:srgbClr val="000000"/>
                          </a:solidFill>
                          <a:latin typeface="+mn-lt"/>
                          <a:ea typeface="Times New Roman"/>
                          <a:cs typeface="Times New Roman"/>
                        </a:rPr>
                        <a:t>  50</a:t>
                      </a: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Bef>
                          <a:spcPts val="600"/>
                        </a:spcBef>
                        <a:spcAft>
                          <a:spcPts val="300"/>
                        </a:spcAft>
                      </a:pPr>
                      <a:r>
                        <a:rPr lang="en-GB" sz="2000">
                          <a:solidFill>
                            <a:srgbClr val="000000"/>
                          </a:solidFill>
                          <a:latin typeface="+mn-lt"/>
                          <a:ea typeface="Times New Roman"/>
                          <a:cs typeface="Times New Roman"/>
                        </a:rPr>
                        <a:t>  60</a:t>
                      </a: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Bef>
                          <a:spcPts val="600"/>
                        </a:spcBef>
                        <a:spcAft>
                          <a:spcPts val="300"/>
                        </a:spcAft>
                      </a:pPr>
                      <a:r>
                        <a:rPr lang="en-GB" sz="2000">
                          <a:solidFill>
                            <a:srgbClr val="000000"/>
                          </a:solidFill>
                          <a:latin typeface="+mn-lt"/>
                          <a:ea typeface="Times New Roman"/>
                          <a:cs typeface="Times New Roman"/>
                        </a:rPr>
                        <a:t>  70</a:t>
                      </a: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Bef>
                          <a:spcPts val="600"/>
                        </a:spcBef>
                        <a:spcAft>
                          <a:spcPts val="300"/>
                        </a:spcAft>
                      </a:pPr>
                      <a:r>
                        <a:rPr lang="en-GB" sz="2000">
                          <a:solidFill>
                            <a:srgbClr val="000000"/>
                          </a:solidFill>
                          <a:latin typeface="+mn-lt"/>
                          <a:ea typeface="Times New Roman"/>
                          <a:cs typeface="Times New Roman"/>
                        </a:rPr>
                        <a:t>  80</a:t>
                      </a: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Bef>
                          <a:spcPts val="600"/>
                        </a:spcBef>
                        <a:spcAft>
                          <a:spcPts val="300"/>
                        </a:spcAft>
                      </a:pPr>
                      <a:r>
                        <a:rPr lang="en-GB" sz="2000">
                          <a:solidFill>
                            <a:srgbClr val="000000"/>
                          </a:solidFill>
                          <a:latin typeface="+mn-lt"/>
                          <a:ea typeface="Times New Roman"/>
                          <a:cs typeface="Times New Roman"/>
                        </a:rPr>
                        <a:t>  90</a:t>
                      </a: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spcBef>
                          <a:spcPts val="600"/>
                        </a:spcBef>
                        <a:spcAft>
                          <a:spcPts val="300"/>
                        </a:spcAft>
                      </a:pPr>
                      <a:r>
                        <a:rPr lang="en-GB" sz="2000">
                          <a:solidFill>
                            <a:srgbClr val="000000"/>
                          </a:solidFill>
                          <a:latin typeface="+mn-lt"/>
                          <a:ea typeface="Times New Roman"/>
                          <a:cs typeface="Times New Roman"/>
                        </a:rPr>
                        <a:t>100</a:t>
                      </a: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Bef>
                          <a:spcPts val="600"/>
                        </a:spcBef>
                        <a:spcAft>
                          <a:spcPts val="300"/>
                        </a:spcAft>
                      </a:pPr>
                      <a:r>
                        <a:rPr lang="en-GB" sz="2000">
                          <a:solidFill>
                            <a:srgbClr val="000000"/>
                          </a:solidFill>
                          <a:latin typeface="+mn-lt"/>
                          <a:ea typeface="Times New Roman"/>
                          <a:cs typeface="Times New Roman"/>
                        </a:rPr>
                        <a:t>110</a:t>
                      </a: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81">
                <a:tc>
                  <a:txBody>
                    <a:bodyPr/>
                    <a:lstStyle/>
                    <a:p>
                      <a:pPr algn="ctr">
                        <a:spcBef>
                          <a:spcPts val="600"/>
                        </a:spcBef>
                        <a:spcAft>
                          <a:spcPts val="300"/>
                        </a:spcAft>
                      </a:pPr>
                      <a:r>
                        <a:rPr lang="en-GB" sz="2000" dirty="0">
                          <a:solidFill>
                            <a:srgbClr val="000000"/>
                          </a:solidFill>
                          <a:latin typeface="+mn-lt"/>
                          <a:ea typeface="Times New Roman"/>
                          <a:cs typeface="Times New Roman"/>
                        </a:rPr>
                        <a:t>120</a:t>
                      </a: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dirty="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dirty="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000" dirty="0">
                        <a:solidFill>
                          <a:srgbClr val="000000"/>
                        </a:solidFill>
                        <a:latin typeface="+mn-lt"/>
                        <a:ea typeface="Times New Roman"/>
                        <a:cs typeface="Times New Roman"/>
                      </a:endParaRPr>
                    </a:p>
                  </a:txBody>
                  <a:tcPr marL="64928" marR="64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idx="4294967295"/>
          </p:nvPr>
        </p:nvSpPr>
        <p:spPr>
          <a:xfrm>
            <a:off x="428625" y="0"/>
            <a:ext cx="8229600" cy="1143000"/>
          </a:xfrm>
        </p:spPr>
        <p:txBody>
          <a:bodyPr/>
          <a:lstStyle/>
          <a:p>
            <a:pPr eaLnBrk="1" hangingPunct="1"/>
            <a:r>
              <a:rPr lang="en-GB" smtClean="0"/>
              <a:t>Practical – Precipitation reaction</a:t>
            </a:r>
          </a:p>
        </p:txBody>
      </p:sp>
      <p:sp>
        <p:nvSpPr>
          <p:cNvPr id="4100" name="TextBox 1"/>
          <p:cNvSpPr txBox="1">
            <a:spLocks noChangeArrowheads="1"/>
          </p:cNvSpPr>
          <p:nvPr/>
        </p:nvSpPr>
        <p:spPr bwMode="auto">
          <a:xfrm>
            <a:off x="228600" y="4876800"/>
            <a:ext cx="8686800" cy="1816100"/>
          </a:xfrm>
          <a:prstGeom prst="rect">
            <a:avLst/>
          </a:prstGeom>
          <a:noFill/>
          <a:ln w="9525">
            <a:noFill/>
            <a:miter lim="800000"/>
            <a:headEnd/>
            <a:tailEnd/>
          </a:ln>
        </p:spPr>
        <p:txBody>
          <a:bodyPr>
            <a:spAutoFit/>
          </a:bodyPr>
          <a:lstStyle/>
          <a:p>
            <a:r>
              <a:rPr lang="en-GB" sz="2800">
                <a:latin typeface="Calibri" pitchFamily="34" charset="0"/>
              </a:rPr>
              <a:t>Measure how quickly the product is formed.  The solution turns cloudy.  The quicker it turns cloudy the faster the rate of reaction.  You record how long it takes before you can’t see the X.</a:t>
            </a:r>
          </a:p>
        </p:txBody>
      </p:sp>
    </p:spTree>
    <p:controls>
      <p:control spid="67586" name="ShockwaveFlash1" r:id="rId2" imgW="7417085" imgH="3456229"/>
    </p:controls>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esson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1221</TotalTime>
  <Words>1300</Words>
  <Application>Microsoft Office PowerPoint</Application>
  <PresentationFormat>On-screen Show (4:3)</PresentationFormat>
  <Paragraphs>207</Paragraphs>
  <Slides>41</Slides>
  <Notes>12</Notes>
  <HiddenSlides>2</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AS Chemistry</vt:lpstr>
      <vt:lpstr>Slide 3</vt:lpstr>
      <vt:lpstr>Slide 4</vt:lpstr>
      <vt:lpstr>Slide 5</vt:lpstr>
      <vt:lpstr>Factors which affect rate</vt:lpstr>
      <vt:lpstr>Slide 7</vt:lpstr>
      <vt:lpstr>Slide 8</vt:lpstr>
      <vt:lpstr>Practical – Precipitation reaction</vt:lpstr>
      <vt:lpstr>The effect of temperature on rate</vt:lpstr>
      <vt:lpstr>Slide 11</vt:lpstr>
      <vt:lpstr>Results</vt:lpstr>
      <vt:lpstr>Collision Theory</vt:lpstr>
      <vt:lpstr>Slide 14</vt:lpstr>
      <vt:lpstr>Collision Theory</vt:lpstr>
      <vt:lpstr>Rate of Reaction</vt:lpstr>
      <vt:lpstr>Reaction Rates</vt:lpstr>
      <vt:lpstr>Slide 18</vt:lpstr>
      <vt:lpstr>Slide 19</vt:lpstr>
      <vt:lpstr>Slide 20</vt:lpstr>
      <vt:lpstr>Slide 21</vt:lpstr>
      <vt:lpstr>Key words</vt:lpstr>
      <vt:lpstr>The Effect of Pressure</vt:lpstr>
      <vt:lpstr>Altering the surface area</vt:lpstr>
      <vt:lpstr>Surface area and particle collisions</vt:lpstr>
      <vt:lpstr>Slide 26</vt:lpstr>
      <vt:lpstr>Slide 27</vt:lpstr>
      <vt:lpstr>Exam Questions</vt:lpstr>
      <vt:lpstr>Slide 29</vt:lpstr>
      <vt:lpstr>Answers</vt:lpstr>
      <vt:lpstr>Reject</vt:lpstr>
      <vt:lpstr>Slide 32</vt:lpstr>
      <vt:lpstr>Slide 33</vt:lpstr>
      <vt:lpstr>Practical – Precipitation reaction</vt:lpstr>
      <vt:lpstr>The effect of temperature on rate</vt:lpstr>
      <vt:lpstr>Measuring the volume of gas given off.</vt:lpstr>
      <vt:lpstr>Slide 37</vt:lpstr>
      <vt:lpstr>Slide 38</vt:lpstr>
      <vt:lpstr>Measuring volume of gas produced</vt:lpstr>
      <vt:lpstr>Measuring the mass lost from a reaction. </vt:lpstr>
      <vt:lpstr>Slide 41</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jennifers</dc:creator>
  <cp:lastModifiedBy>jennifers</cp:lastModifiedBy>
  <cp:revision>45</cp:revision>
  <dcterms:created xsi:type="dcterms:W3CDTF">2014-01-29T20:20:34Z</dcterms:created>
  <dcterms:modified xsi:type="dcterms:W3CDTF">2016-04-17T21:00:59Z</dcterms:modified>
</cp:coreProperties>
</file>