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852" autoAdjust="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A60AE-E0E8-4ADC-B5D4-BEB28D619982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E31CE-97EB-43DB-9D9D-D3D01BA2D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91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A6573A-C84E-4392-AE13-FA0F89C56BD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1379" name="Rectangle 10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altLang="en-US">
                <a:latin typeface="Arial" charset="0"/>
              </a:rPr>
              <a:t>Boardworks A2 Chemistry </a:t>
            </a:r>
          </a:p>
          <a:p>
            <a:r>
              <a:rPr lang="en-GB" altLang="en-US">
                <a:latin typeface="Arial" charset="0"/>
              </a:rPr>
              <a:t>Carbonyl Compounds</a:t>
            </a: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GB" altLang="en-US" b="1">
                <a:latin typeface="Arial" charset="0"/>
              </a:rPr>
              <a:t>Teacher notes</a:t>
            </a:r>
          </a:p>
          <a:p>
            <a:pPr eaLnBrk="1" hangingPunct="1"/>
            <a:r>
              <a:rPr lang="en-GB" altLang="en-US">
                <a:latin typeface="Arial" charset="0"/>
              </a:rPr>
              <a:t>Carboxylic acids will also react with reactive metals to produce the metal salt and hydrogen gas. Students could be asked to write balanced equations for a couple of these reactions, e.g. ethanoic acid + sodium, propanoic aid + magnesium.</a:t>
            </a:r>
          </a:p>
          <a:p>
            <a:pPr eaLnBrk="1" hangingPunct="1"/>
            <a:endParaRPr lang="en-GB" altLang="en-US">
              <a:latin typeface="Arial" charset="0"/>
            </a:endParaRPr>
          </a:p>
          <a:p>
            <a:pPr eaLnBrk="1" hangingPunct="1"/>
            <a:r>
              <a:rPr lang="en-GB" altLang="en-US">
                <a:latin typeface="Arial" charset="0"/>
              </a:rPr>
              <a:t>See the ‘</a:t>
            </a:r>
            <a:r>
              <a:rPr lang="en-GB" altLang="en-US" b="1">
                <a:latin typeface="Arial" charset="0"/>
              </a:rPr>
              <a:t>Acyl Compounds</a:t>
            </a:r>
            <a:r>
              <a:rPr lang="en-GB" altLang="en-US">
                <a:latin typeface="Arial" charset="0"/>
              </a:rPr>
              <a:t>’ presentation for more information about esterification.</a:t>
            </a:r>
          </a:p>
        </p:txBody>
      </p:sp>
    </p:spTree>
    <p:extLst>
      <p:ext uri="{BB962C8B-B14F-4D97-AF65-F5344CB8AC3E}">
        <p14:creationId xmlns:p14="http://schemas.microsoft.com/office/powerpoint/2010/main" val="2154045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86DD63-44F2-4F17-A97B-6759A3A0245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02403" name="Rectangle 10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altLang="en-US">
                <a:latin typeface="Arial" charset="0"/>
              </a:rPr>
              <a:t>Boardworks A2 Chemistry </a:t>
            </a:r>
          </a:p>
          <a:p>
            <a:r>
              <a:rPr lang="en-GB" altLang="en-US">
                <a:latin typeface="Arial" charset="0"/>
              </a:rPr>
              <a:t>Carbonyl Compounds</a:t>
            </a: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GB" b="1">
                <a:latin typeface="Arial" charset="0"/>
              </a:rPr>
              <a:t>Dissociation</a:t>
            </a:r>
            <a:r>
              <a:rPr lang="en-GB">
                <a:latin typeface="Arial" charset="0"/>
              </a:rPr>
              <a:t> in </a:t>
            </a:r>
            <a:r>
              <a:rPr lang="en-GB" b="1">
                <a:latin typeface="Arial" charset="0"/>
              </a:rPr>
              <a:t>chemistry</a:t>
            </a:r>
            <a:r>
              <a:rPr lang="en-GB">
                <a:latin typeface="Arial" charset="0"/>
              </a:rPr>
              <a:t> and biochemistry is a general process in which molecules (or ionic compounds such as salts, or complexes) separate or split into smaller particles such as atoms, ions or radicals, usually in a reversible manner</a:t>
            </a:r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0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A067-B68D-4557-A16F-8D6D204DA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3BAC99-5C3E-4158-A2D3-C435D1A72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115E4-2845-4ECB-A272-27F29944B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D95AB-C66B-4298-B8C6-D2A2160D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7DE2E-95AE-4A56-883F-DBBB2477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17FC-0190-42BD-8730-1DB0BF5F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70714-D6FB-4468-9EDC-BB2561EC8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6E1AA-634C-4FC4-A6E2-D7ADB2549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A8A7B-CC8D-4060-BAA1-F5834C2B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28BB6-16CC-4C8F-9CA7-F1DDDF0A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6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2BAB-582A-4375-9DBB-C1826B8B9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90141-042E-4829-BA71-43F78B3BA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8897C-89F2-4FCF-AC08-E0F75ED17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8E931-2B47-4A9C-83CE-763979395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C60A9-30AC-4FD1-A358-D2C7E2F8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9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057467" cy="612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0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4A34A-27D8-4C1D-82D2-D159743C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025D2-51DF-4BE0-99F8-615E4DCA9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4B405-8B0C-4D91-A941-054B8372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8B13C-E220-4CE8-B590-393ACFB7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DF7BC-839D-4B87-8990-DBD0A0FB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9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A8372-6E35-40AC-BB01-46B4D0D9B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67240-0BB5-469C-BB3B-023C07DF8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A476-F22C-4692-8C9A-4E219F62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C9517-D183-46E5-ADF8-80242BC8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396CA-936F-41DE-8DCE-DD99E392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B991-BA8E-4E1F-917E-1CD2D6C9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95247-220B-4505-BD31-9BA04C595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8B908-6F55-491F-93CF-57141CE60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EC524-B608-465F-8A5C-A47583E2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00450-553A-4950-AFE0-63091D085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31C54-8B67-4109-978F-9D5A8106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01A3-92C7-4807-83AB-5C7E4F6A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305B4-C6F9-4DEC-AEAA-4F2163CB0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00A27-E31F-4CD1-B77B-81B71E1A8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4292E-9843-4F6F-B209-417F9D41F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FA3923-164E-4369-816E-89DC72A4E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3FF557-6D61-4396-BCAE-057E79E2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498B4-7FDD-4D41-97FD-1B07097B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CCAE03-BFE4-493B-A501-3571BFAB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70A7-FFF1-4498-8197-3DDE1D48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E94EC-3F8D-4946-BCB7-CCC34DBB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B025E-CF52-4F1A-9547-5883DDFE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1903C-A6B1-4319-B2AA-90B3CED5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0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7E0204-EE90-451B-BB37-ABEBF948E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050FD-55EB-4BD2-87DF-6D959497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657BB-E856-4344-B56B-E0A018B7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8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5B3A-1539-499E-95CF-8484BFC1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670A-3F7E-451C-89AF-E0FC1D371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F8E82-814C-4B68-BCED-8DAA418C6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BA218-47B6-4209-907B-34E48B0B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0646A-E0F4-49FC-BAD3-04BE222C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AB471-8AF2-45F2-8D27-314B478A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66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3900-328E-4340-987C-5C7CC0BE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567DC-1F51-4AAB-951B-1FFBB2AB5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75303-3896-4AE3-80D7-2903C0A64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2CEE2-CFE5-4E1B-9DCD-FDCE861F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48ECC-DF7C-40DD-B62F-6CEBE50E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30FAC-4D6B-4CD2-BA67-2B33B248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6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B5DCA1-CFA8-400F-A3AE-C127E8F75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D7363-2524-4497-835B-6CADDBB2C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D9CDF-FFAF-4D2B-AA32-9662D6835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07CE-0DBC-45D9-831D-BC51F4E34E16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FF4C9-4967-4749-AFD9-918DF20C7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2BC8B-A011-4E80-888D-7C411F642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6ACB-0081-4C23-90FC-8350F7DB6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4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AA667-306E-47E3-BDF9-FA156E80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471"/>
            <a:ext cx="10515600" cy="1076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GB" sz="3200" dirty="0"/>
              <a:t>Do Now - Can you match the common name to the chemical name?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13219C-146A-4125-9E89-CD4646C24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348448"/>
              </p:ext>
            </p:extLst>
          </p:nvPr>
        </p:nvGraphicFramePr>
        <p:xfrm>
          <a:off x="838200" y="1342103"/>
          <a:ext cx="10515600" cy="414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285281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78267358"/>
                    </a:ext>
                  </a:extLst>
                </a:gridCol>
              </a:tblGrid>
              <a:tr h="503686">
                <a:tc>
                  <a:txBody>
                    <a:bodyPr/>
                    <a:lstStyle/>
                    <a:p>
                      <a:r>
                        <a:rPr lang="en-GB" sz="2800" b="1" u="sng" dirty="0"/>
                        <a:t>Chemical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u="sng" dirty="0"/>
                        <a:t>Common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29245"/>
                  </a:ext>
                </a:extLst>
              </a:tr>
              <a:tr h="50368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1. </a:t>
                      </a:r>
                      <a:r>
                        <a:rPr lang="en-GB" sz="2800" dirty="0" err="1"/>
                        <a:t>Methanoic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A. Butyric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72299"/>
                  </a:ext>
                </a:extLst>
              </a:tr>
              <a:tr h="50368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2. Ethanoic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B. Benzoic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164311"/>
                  </a:ext>
                </a:extLst>
              </a:tr>
              <a:tr h="50368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3. Propanoic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C. </a:t>
                      </a:r>
                      <a:r>
                        <a:rPr lang="en-GB" sz="2800" dirty="0" err="1"/>
                        <a:t>Isobutyric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487285"/>
                  </a:ext>
                </a:extLst>
              </a:tr>
              <a:tr h="50368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4. Butanoic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D. Formic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75262"/>
                  </a:ext>
                </a:extLst>
              </a:tr>
              <a:tr h="50368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5. </a:t>
                      </a:r>
                      <a:r>
                        <a:rPr lang="en-GB" sz="2800" dirty="0" err="1"/>
                        <a:t>Methylpropanoic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E. Acetic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75469"/>
                  </a:ext>
                </a:extLst>
              </a:tr>
              <a:tr h="50368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6. </a:t>
                      </a:r>
                      <a:r>
                        <a:rPr lang="en-GB" sz="2800" dirty="0" err="1"/>
                        <a:t>Ethanedioic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F. Propionic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211225"/>
                  </a:ext>
                </a:extLst>
              </a:tr>
              <a:tr h="50368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7. </a:t>
                      </a:r>
                      <a:r>
                        <a:rPr lang="en-GB" sz="2800" dirty="0" err="1"/>
                        <a:t>Benzenecarboxylic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G. Oxalic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26934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6E1AD9-CA6E-4776-B323-44A31F6106F7}"/>
              </a:ext>
            </a:extLst>
          </p:cNvPr>
          <p:cNvSpPr/>
          <p:nvPr/>
        </p:nvSpPr>
        <p:spPr>
          <a:xfrm>
            <a:off x="943896" y="5840361"/>
            <a:ext cx="10409903" cy="6194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Write out the structural formula for each of the carboxylic acids</a:t>
            </a:r>
          </a:p>
        </p:txBody>
      </p:sp>
    </p:spTree>
    <p:extLst>
      <p:ext uri="{BB962C8B-B14F-4D97-AF65-F5344CB8AC3E}">
        <p14:creationId xmlns:p14="http://schemas.microsoft.com/office/powerpoint/2010/main" val="3245527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5D26-341F-490C-8B6F-7F467DEB0DD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Predict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AFC0-91D2-458F-AD35-DC7E6BA5F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Which has the highest boiling point and why?</a:t>
            </a:r>
          </a:p>
          <a:p>
            <a:endParaRPr lang="en-GB" sz="3600" dirty="0"/>
          </a:p>
          <a:p>
            <a:pPr marL="514350" indent="-514350">
              <a:buAutoNum type="arabicPeriod"/>
            </a:pPr>
            <a:r>
              <a:rPr lang="en-GB" sz="3600" dirty="0" err="1"/>
              <a:t>Propanal</a:t>
            </a:r>
            <a:endParaRPr lang="en-GB" sz="3600" dirty="0"/>
          </a:p>
          <a:p>
            <a:pPr marL="514350" indent="-514350">
              <a:buAutoNum type="arabicPeriod"/>
            </a:pPr>
            <a:r>
              <a:rPr lang="en-GB" sz="3600" dirty="0"/>
              <a:t>Propane</a:t>
            </a:r>
          </a:p>
          <a:p>
            <a:pPr marL="514350" indent="-514350">
              <a:buAutoNum type="arabicPeriod"/>
            </a:pPr>
            <a:r>
              <a:rPr lang="en-GB" sz="3600" dirty="0"/>
              <a:t>Propanoic acid</a:t>
            </a:r>
          </a:p>
          <a:p>
            <a:pPr marL="514350" indent="-514350">
              <a:buAutoNum type="arabicPeriod"/>
            </a:pPr>
            <a:r>
              <a:rPr lang="en-GB" sz="3600" dirty="0"/>
              <a:t>Propan-1-ol</a:t>
            </a:r>
          </a:p>
        </p:txBody>
      </p:sp>
    </p:spTree>
    <p:extLst>
      <p:ext uri="{BB962C8B-B14F-4D97-AF65-F5344CB8AC3E}">
        <p14:creationId xmlns:p14="http://schemas.microsoft.com/office/powerpoint/2010/main" val="405578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2CC5851-8C2D-4855-8170-CCB60C7A7128}"/>
              </a:ext>
            </a:extLst>
          </p:cNvPr>
          <p:cNvSpPr txBox="1">
            <a:spLocks noChangeArrowheads="1"/>
          </p:cNvSpPr>
          <p:nvPr/>
        </p:nvSpPr>
        <p:spPr>
          <a:xfrm>
            <a:off x="89816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b="1"/>
              <a:t>Boiling points of carboxylic acids</a:t>
            </a:r>
            <a:endParaRPr lang="en-GB" altLang="en-US" b="1" dirty="0"/>
          </a:p>
        </p:txBody>
      </p:sp>
      <p:pic>
        <p:nvPicPr>
          <p:cNvPr id="3" name="Picture 49" descr="forward_arrow_colour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411FAFA-4C0C-4634-9169-D5175A750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hockwaveFlash1JPG" descr="carbonyl_13_BP_graph_animation2">
            <a:extLst>
              <a:ext uri="{FF2B5EF4-FFF2-40B4-BE49-F238E27FC236}">
                <a16:creationId xmlns:a16="http://schemas.microsoft.com/office/drawing/2014/main" id="{7E98AF6C-034C-41D1-807A-EF7A688C9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3634" y="800100"/>
            <a:ext cx="11599333" cy="530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controls>
      <mc:AlternateContent xmlns:mc="http://schemas.openxmlformats.org/markup-compatibility/2006">
        <mc:Choice xmlns:v="urn:schemas-microsoft-com:vml" Requires="v">
          <p:control spid="4098" name="ShockwaveFlash11" r:id="rId2" imgW="11598120" imgH="5308560"/>
        </mc:Choice>
        <mc:Fallback>
          <p:control name="ShockwaveFlash11" r:id="rId2" imgW="11598120" imgH="5308560">
            <p:pic>
              <p:nvPicPr>
                <p:cNvPr id="5" name="ShockwaveFlash11">
                  <a:extLst>
                    <a:ext uri="{FF2B5EF4-FFF2-40B4-BE49-F238E27FC236}">
                      <a16:creationId xmlns:a16="http://schemas.microsoft.com/office/drawing/2014/main" id="{6F207291-A0B3-41FE-93D2-46EABC47A9BC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84163" y="800100"/>
                  <a:ext cx="11598275" cy="530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9434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9303-B19D-409F-8D65-BB44E92A6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0088"/>
          </a:xfrm>
        </p:spPr>
        <p:txBody>
          <a:bodyPr>
            <a:normAutofit/>
          </a:bodyPr>
          <a:lstStyle/>
          <a:p>
            <a:r>
              <a:rPr lang="en-GB" dirty="0"/>
              <a:t>Draw a dimer (double molecule) of ethanoic acid, showing the hydrogen bonding between the two molecules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3A4E174C-DB1F-4A36-B9AF-DF6B5F602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06" y="2462981"/>
            <a:ext cx="7212006" cy="420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240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608667" y="1588958"/>
            <a:ext cx="9654117" cy="1560644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5400" b="1" dirty="0"/>
              <a:t>Can carboxylic acids dissolve in water and why?</a:t>
            </a:r>
          </a:p>
        </p:txBody>
      </p:sp>
    </p:spTree>
    <p:extLst>
      <p:ext uri="{BB962C8B-B14F-4D97-AF65-F5344CB8AC3E}">
        <p14:creationId xmlns:p14="http://schemas.microsoft.com/office/powerpoint/2010/main" val="59379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6451600" y="1547814"/>
            <a:ext cx="48958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3600"/>
              <a:t>Only up to C</a:t>
            </a:r>
            <a:r>
              <a:rPr lang="en-GB" altLang="en-US" sz="3600" baseline="-25000"/>
              <a:t>4</a:t>
            </a:r>
            <a:r>
              <a:rPr lang="en-GB" altLang="en-US" sz="3600"/>
              <a:t> (butanoic acid) though!</a:t>
            </a:r>
          </a:p>
        </p:txBody>
      </p:sp>
      <p:pic>
        <p:nvPicPr>
          <p:cNvPr id="3074" name="Picture 2" descr="Image result for carboxylic acid and water">
            <a:extLst>
              <a:ext uri="{FF2B5EF4-FFF2-40B4-BE49-F238E27FC236}">
                <a16:creationId xmlns:a16="http://schemas.microsoft.com/office/drawing/2014/main" id="{45912DA6-D976-41F6-8F13-0F1E992A76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9"/>
          <a:stretch/>
        </p:blipFill>
        <p:spPr bwMode="auto">
          <a:xfrm>
            <a:off x="1211518" y="1274661"/>
            <a:ext cx="492381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44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AA667-306E-47E3-BDF9-FA156E801E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Do Now - Can you match the common name to the chemical name?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13219C-146A-4125-9E89-CD4646C24C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14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285281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78267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u="sng" dirty="0"/>
                        <a:t>Chemical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u="sng" dirty="0"/>
                        <a:t>Common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2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1. </a:t>
                      </a:r>
                      <a:r>
                        <a:rPr lang="en-GB" sz="2800" dirty="0" err="1"/>
                        <a:t>Methanoic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A. Butyric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7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2. Ethanoic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B. Benzoic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16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3. Propanoic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C. </a:t>
                      </a:r>
                      <a:r>
                        <a:rPr lang="en-GB" sz="2800" dirty="0" err="1"/>
                        <a:t>Isobutyric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48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4. Butanoic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D. Formic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75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5. </a:t>
                      </a:r>
                      <a:r>
                        <a:rPr lang="en-GB" sz="2800" dirty="0" err="1"/>
                        <a:t>Methylpropanoic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E. Acetic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7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6. </a:t>
                      </a:r>
                      <a:r>
                        <a:rPr lang="en-GB" sz="2800" dirty="0" err="1"/>
                        <a:t>Ethanedioic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F. Propionic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21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2800" dirty="0"/>
                        <a:t>7. </a:t>
                      </a:r>
                      <a:r>
                        <a:rPr lang="en-GB" sz="2800" dirty="0" err="1"/>
                        <a:t>Benzenecarboxylic</a:t>
                      </a:r>
                      <a:r>
                        <a:rPr lang="en-GB" sz="2800" dirty="0"/>
                        <a:t>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G. Oxalic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2693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47F2614-9C61-4822-BC1D-1987101D9063}"/>
              </a:ext>
            </a:extLst>
          </p:cNvPr>
          <p:cNvCxnSpPr/>
          <p:nvPr/>
        </p:nvCxnSpPr>
        <p:spPr>
          <a:xfrm>
            <a:off x="3608614" y="2579914"/>
            <a:ext cx="2449286" cy="1485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60B508-0D8A-430E-A70E-4F4EC531758A}"/>
              </a:ext>
            </a:extLst>
          </p:cNvPr>
          <p:cNvCxnSpPr>
            <a:cxnSpLocks/>
          </p:cNvCxnSpPr>
          <p:nvPr/>
        </p:nvCxnSpPr>
        <p:spPr>
          <a:xfrm>
            <a:off x="3385457" y="3155315"/>
            <a:ext cx="2672443" cy="1400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EF6C80A-8141-417B-B95E-CB8B87300760}"/>
              </a:ext>
            </a:extLst>
          </p:cNvPr>
          <p:cNvCxnSpPr>
            <a:cxnSpLocks/>
          </p:cNvCxnSpPr>
          <p:nvPr/>
        </p:nvCxnSpPr>
        <p:spPr>
          <a:xfrm>
            <a:off x="3608614" y="3706586"/>
            <a:ext cx="2449286" cy="1347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9C98C6-7527-4C6C-AFE0-A13BAE5D2C91}"/>
              </a:ext>
            </a:extLst>
          </p:cNvPr>
          <p:cNvCxnSpPr>
            <a:cxnSpLocks/>
          </p:cNvCxnSpPr>
          <p:nvPr/>
        </p:nvCxnSpPr>
        <p:spPr>
          <a:xfrm flipV="1">
            <a:off x="3385457" y="2688001"/>
            <a:ext cx="2672443" cy="151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F95944-9600-4785-A962-51D4BAD6427F}"/>
              </a:ext>
            </a:extLst>
          </p:cNvPr>
          <p:cNvCxnSpPr>
            <a:cxnSpLocks/>
          </p:cNvCxnSpPr>
          <p:nvPr/>
        </p:nvCxnSpPr>
        <p:spPr>
          <a:xfrm flipV="1">
            <a:off x="4495799" y="3635261"/>
            <a:ext cx="1562101" cy="109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4324075-B58C-4577-A658-C5639E84D7A9}"/>
              </a:ext>
            </a:extLst>
          </p:cNvPr>
          <p:cNvCxnSpPr>
            <a:cxnSpLocks/>
          </p:cNvCxnSpPr>
          <p:nvPr/>
        </p:nvCxnSpPr>
        <p:spPr>
          <a:xfrm>
            <a:off x="3777343" y="5244454"/>
            <a:ext cx="2280557" cy="360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578A656-BAD4-457B-9EA6-2D759E2C2612}"/>
              </a:ext>
            </a:extLst>
          </p:cNvPr>
          <p:cNvCxnSpPr>
            <a:cxnSpLocks/>
          </p:cNvCxnSpPr>
          <p:nvPr/>
        </p:nvCxnSpPr>
        <p:spPr>
          <a:xfrm flipV="1">
            <a:off x="4721678" y="3155315"/>
            <a:ext cx="1336222" cy="2623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72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140D30-DF45-4FE9-A430-6DBB8802F1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Carboxylic acids and their physical properties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BE09AE-C6D2-4ECF-9F28-EA79A3923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Identify the carboxylic acid functional group</a:t>
            </a:r>
          </a:p>
          <a:p>
            <a:endParaRPr lang="en-GB" dirty="0"/>
          </a:p>
          <a:p>
            <a:r>
              <a:rPr lang="en-GB" dirty="0"/>
              <a:t>Understand that hydrogen bonding affects the physical properties of carboxylic acids, in relation to their boiling temperatures and solubility</a:t>
            </a:r>
          </a:p>
        </p:txBody>
      </p:sp>
    </p:spTree>
    <p:extLst>
      <p:ext uri="{BB962C8B-B14F-4D97-AF65-F5344CB8AC3E}">
        <p14:creationId xmlns:p14="http://schemas.microsoft.com/office/powerpoint/2010/main" val="297435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altLang="en-US" b="1" dirty="0"/>
              <a:t>Carboxylic Acids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35034" y="3573463"/>
            <a:ext cx="96096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>
                <a:solidFill>
                  <a:schemeClr val="accent2"/>
                </a:solidFill>
              </a:rPr>
              <a:t>C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903385" y="4076700"/>
            <a:ext cx="385233" cy="215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56667" y="4005263"/>
            <a:ext cx="478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990" name="TextBox 11"/>
          <p:cNvSpPr txBox="1">
            <a:spLocks noChangeArrowheads="1"/>
          </p:cNvSpPr>
          <p:nvPr/>
        </p:nvSpPr>
        <p:spPr bwMode="auto">
          <a:xfrm>
            <a:off x="3888318" y="3606801"/>
            <a:ext cx="768349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/>
              <a:t>H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88618" y="3933826"/>
            <a:ext cx="768349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>
                <a:solidFill>
                  <a:schemeClr val="accent2"/>
                </a:solidFill>
              </a:rPr>
              <a:t>O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959601" y="4365625"/>
            <a:ext cx="4804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44834" y="3933826"/>
            <a:ext cx="768351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712885" y="3429000"/>
            <a:ext cx="383116" cy="215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808134" y="3500438"/>
            <a:ext cx="383117" cy="215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91251" y="2924175"/>
            <a:ext cx="768349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>
                <a:solidFill>
                  <a:schemeClr val="accent2"/>
                </a:solidFill>
              </a:rPr>
              <a:t>O</a:t>
            </a:r>
          </a:p>
        </p:txBody>
      </p: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0" y="1917700"/>
            <a:ext cx="1219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3200"/>
              <a:t>The properties of carboxylic acids are due to the presence of the functional group </a:t>
            </a:r>
            <a:r>
              <a:rPr lang="en-GB" altLang="en-US" sz="3200">
                <a:solidFill>
                  <a:schemeClr val="accent2"/>
                </a:solidFill>
              </a:rPr>
              <a:t>-COOH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22901" y="4797425"/>
            <a:ext cx="5568951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2800" i="1">
                <a:solidFill>
                  <a:schemeClr val="accent2"/>
                </a:solidFill>
              </a:rPr>
              <a:t>Methanoic Acid, </a:t>
            </a:r>
            <a:r>
              <a:rPr lang="en-GB" altLang="en-US" sz="2800">
                <a:solidFill>
                  <a:schemeClr val="accent2"/>
                </a:solidFill>
              </a:rPr>
              <a:t>HCOOH</a:t>
            </a:r>
            <a:endParaRPr lang="en-GB" altLang="en-US" sz="2800" i="1">
              <a:solidFill>
                <a:schemeClr val="accent2"/>
              </a:solidFill>
            </a:endParaRPr>
          </a:p>
        </p:txBody>
      </p:sp>
      <p:sp>
        <p:nvSpPr>
          <p:cNvPr id="41999" name="Rectangle 22"/>
          <p:cNvSpPr>
            <a:spLocks noChangeArrowheads="1"/>
          </p:cNvSpPr>
          <p:nvPr/>
        </p:nvSpPr>
        <p:spPr bwMode="auto">
          <a:xfrm>
            <a:off x="3456517" y="5824539"/>
            <a:ext cx="508846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altLang="en-US" sz="3200" b="1" dirty="0"/>
              <a:t>C</a:t>
            </a:r>
            <a:r>
              <a:rPr lang="en-GB" altLang="en-US" sz="3200" b="1" baseline="-25000" dirty="0"/>
              <a:t>n</a:t>
            </a:r>
            <a:r>
              <a:rPr lang="en-GB" altLang="en-US" sz="3200" b="1" dirty="0"/>
              <a:t>H</a:t>
            </a:r>
            <a:r>
              <a:rPr lang="en-GB" altLang="en-US" sz="3200" b="1" baseline="-25000" dirty="0"/>
              <a:t>2n+1</a:t>
            </a:r>
            <a:r>
              <a:rPr lang="en-GB" altLang="en-US" sz="3200" b="1" dirty="0"/>
              <a:t>COOH</a:t>
            </a:r>
          </a:p>
        </p:txBody>
      </p:sp>
    </p:spTree>
    <p:extLst>
      <p:ext uri="{BB962C8B-B14F-4D97-AF65-F5344CB8AC3E}">
        <p14:creationId xmlns:p14="http://schemas.microsoft.com/office/powerpoint/2010/main" val="65400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  <p:bldP spid="19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altLang="en-US" b="1" dirty="0"/>
              <a:t>Carboxylic Acids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35034" y="3573463"/>
            <a:ext cx="96096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>
                <a:solidFill>
                  <a:schemeClr val="accent2"/>
                </a:solidFill>
              </a:rPr>
              <a:t>C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903385" y="4076700"/>
            <a:ext cx="385233" cy="215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56667" y="4005263"/>
            <a:ext cx="478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990" name="TextBox 11"/>
          <p:cNvSpPr txBox="1">
            <a:spLocks noChangeArrowheads="1"/>
          </p:cNvSpPr>
          <p:nvPr/>
        </p:nvSpPr>
        <p:spPr bwMode="auto">
          <a:xfrm>
            <a:off x="3888318" y="3606801"/>
            <a:ext cx="768349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/>
              <a:t>H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88618" y="3933826"/>
            <a:ext cx="768349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>
                <a:solidFill>
                  <a:schemeClr val="accent2"/>
                </a:solidFill>
              </a:rPr>
              <a:t>O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959601" y="4365625"/>
            <a:ext cx="4804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44834" y="3933826"/>
            <a:ext cx="768351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712885" y="3429000"/>
            <a:ext cx="383116" cy="215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808134" y="3500438"/>
            <a:ext cx="383117" cy="215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91251" y="2924175"/>
            <a:ext cx="768349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800">
                <a:solidFill>
                  <a:schemeClr val="accent2"/>
                </a:solidFill>
              </a:rPr>
              <a:t>O</a:t>
            </a:r>
          </a:p>
        </p:txBody>
      </p: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0" y="1917700"/>
            <a:ext cx="1219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3200"/>
              <a:t>The properties of carboxylic acids are due to the presence of the functional group </a:t>
            </a:r>
            <a:r>
              <a:rPr lang="en-GB" altLang="en-US" sz="3200">
                <a:solidFill>
                  <a:schemeClr val="accent2"/>
                </a:solidFill>
              </a:rPr>
              <a:t>-COOH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22901" y="4797425"/>
            <a:ext cx="5568951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2800" i="1">
                <a:solidFill>
                  <a:schemeClr val="accent2"/>
                </a:solidFill>
              </a:rPr>
              <a:t>Methanoic Acid, </a:t>
            </a:r>
            <a:r>
              <a:rPr lang="en-GB" altLang="en-US" sz="2800">
                <a:solidFill>
                  <a:schemeClr val="accent2"/>
                </a:solidFill>
              </a:rPr>
              <a:t>HCOOH</a:t>
            </a:r>
            <a:endParaRPr lang="en-GB" altLang="en-US" sz="2800" i="1">
              <a:solidFill>
                <a:schemeClr val="accent2"/>
              </a:solidFill>
            </a:endParaRPr>
          </a:p>
        </p:txBody>
      </p:sp>
      <p:sp>
        <p:nvSpPr>
          <p:cNvPr id="41999" name="Rectangle 22"/>
          <p:cNvSpPr>
            <a:spLocks noChangeArrowheads="1"/>
          </p:cNvSpPr>
          <p:nvPr/>
        </p:nvSpPr>
        <p:spPr bwMode="auto">
          <a:xfrm>
            <a:off x="3456517" y="5824539"/>
            <a:ext cx="508846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altLang="en-US" sz="3200" b="1" dirty="0"/>
              <a:t>C</a:t>
            </a:r>
            <a:r>
              <a:rPr lang="en-GB" altLang="en-US" sz="3200" b="1" baseline="-25000" dirty="0"/>
              <a:t>n</a:t>
            </a:r>
            <a:r>
              <a:rPr lang="en-GB" altLang="en-US" sz="3200" b="1" dirty="0"/>
              <a:t>H</a:t>
            </a:r>
            <a:r>
              <a:rPr lang="en-GB" altLang="en-US" sz="3200" b="1" baseline="-25000" dirty="0"/>
              <a:t>2n+1</a:t>
            </a:r>
            <a:r>
              <a:rPr lang="en-GB" altLang="en-US" sz="3200" b="1" dirty="0"/>
              <a:t>COOH</a:t>
            </a:r>
          </a:p>
        </p:txBody>
      </p:sp>
    </p:spTree>
    <p:extLst>
      <p:ext uri="{BB962C8B-B14F-4D97-AF65-F5344CB8AC3E}">
        <p14:creationId xmlns:p14="http://schemas.microsoft.com/office/powerpoint/2010/main" val="243288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 descr="carbox acid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0551" y="2230438"/>
            <a:ext cx="5814483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792134" y="2921001"/>
            <a:ext cx="103928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sz="2000" b="1" dirty="0">
                <a:solidFill>
                  <a:srgbClr val="FF6600"/>
                </a:solidFill>
                <a:cs typeface="Arial" charset="0"/>
              </a:rPr>
              <a:t>δ</a:t>
            </a:r>
            <a:r>
              <a:rPr lang="en-GB" altLang="en-US" sz="2000" b="1" dirty="0">
                <a:solidFill>
                  <a:srgbClr val="FF6600"/>
                </a:solidFill>
                <a:cs typeface="Arial" charset="0"/>
              </a:rPr>
              <a:t>+</a:t>
            </a:r>
            <a:endParaRPr lang="el-GR" altLang="en-US" sz="2000" b="1" dirty="0">
              <a:solidFill>
                <a:srgbClr val="FF6600"/>
              </a:solidFill>
              <a:cs typeface="Arial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6864352" y="4002089"/>
            <a:ext cx="89323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sz="2000" b="1">
                <a:solidFill>
                  <a:srgbClr val="FF6600"/>
                </a:solidFill>
                <a:cs typeface="Arial" charset="0"/>
              </a:rPr>
              <a:t>δ</a:t>
            </a:r>
            <a:r>
              <a:rPr lang="en-GB" altLang="en-US" sz="2000" b="1">
                <a:solidFill>
                  <a:srgbClr val="FF6600"/>
                </a:solidFill>
                <a:cs typeface="Arial" charset="0"/>
              </a:rPr>
              <a:t>-</a:t>
            </a:r>
            <a:endParaRPr lang="el-GR" altLang="en-US" sz="2000" b="1">
              <a:solidFill>
                <a:srgbClr val="FF6600"/>
              </a:solidFill>
              <a:cs typeface="Arial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6864352" y="2230439"/>
            <a:ext cx="89323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sz="2000" b="1">
                <a:solidFill>
                  <a:srgbClr val="FF6600"/>
                </a:solidFill>
                <a:cs typeface="Arial" charset="0"/>
              </a:rPr>
              <a:t>δ</a:t>
            </a:r>
            <a:r>
              <a:rPr lang="en-GB" altLang="en-US" sz="2000" b="1">
                <a:solidFill>
                  <a:srgbClr val="FF6600"/>
                </a:solidFill>
                <a:cs typeface="Arial" charset="0"/>
              </a:rPr>
              <a:t>-</a:t>
            </a:r>
            <a:endParaRPr lang="el-GR" altLang="en-US" sz="2000" b="1">
              <a:solidFill>
                <a:srgbClr val="FF6600"/>
              </a:solidFill>
              <a:cs typeface="Arial" charset="0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8741834" y="4000501"/>
            <a:ext cx="103928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sz="2000" b="1">
                <a:solidFill>
                  <a:srgbClr val="FF6600"/>
                </a:solidFill>
                <a:cs typeface="Arial" charset="0"/>
              </a:rPr>
              <a:t>δ</a:t>
            </a:r>
            <a:r>
              <a:rPr lang="en-GB" altLang="en-US" sz="2000" b="1">
                <a:solidFill>
                  <a:srgbClr val="FF6600"/>
                </a:solidFill>
                <a:cs typeface="Arial" charset="0"/>
              </a:rPr>
              <a:t>+</a:t>
            </a:r>
            <a:endParaRPr lang="el-GR" altLang="en-US" sz="2000" b="1">
              <a:solidFill>
                <a:srgbClr val="FF6600"/>
              </a:solidFill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691467" y="3937001"/>
            <a:ext cx="1422400" cy="1311275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353" name="Straight Arrow Connector 16"/>
          <p:cNvCxnSpPr>
            <a:cxnSpLocks noChangeShapeType="1"/>
          </p:cNvCxnSpPr>
          <p:nvPr/>
        </p:nvCxnSpPr>
        <p:spPr bwMode="auto">
          <a:xfrm flipH="1">
            <a:off x="7757584" y="2230438"/>
            <a:ext cx="2192867" cy="0"/>
          </a:xfrm>
          <a:prstGeom prst="straightConnector1">
            <a:avLst/>
          </a:prstGeom>
          <a:noFill/>
          <a:ln w="9525" algn="ctr">
            <a:noFill/>
            <a:round/>
            <a:headEnd/>
            <a:tailEnd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7310967" y="1811338"/>
            <a:ext cx="1185333" cy="563562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8911167" y="4651376"/>
            <a:ext cx="1185333" cy="322263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856318" y="5359400"/>
            <a:ext cx="47095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Open to attack from nucleophiles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496301" y="1239838"/>
            <a:ext cx="35454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May be attacked by positively charged species (like H</a:t>
            </a:r>
            <a:r>
              <a:rPr lang="en-GB" sz="2000" baseline="30000"/>
              <a:t>+</a:t>
            </a:r>
            <a:r>
              <a:rPr lang="en-GB" sz="2000"/>
              <a:t>)</a:t>
            </a:r>
            <a:endParaRPr lang="en-GB" sz="2000" baseline="300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430684" y="4973639"/>
            <a:ext cx="3545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May be lost as H+ so compound behaves as an acid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8436" y="0"/>
            <a:ext cx="10515600" cy="1325563"/>
          </a:xfrm>
        </p:spPr>
        <p:txBody>
          <a:bodyPr/>
          <a:lstStyle/>
          <a:p>
            <a:pPr eaLnBrk="1" hangingPunct="1"/>
            <a:r>
              <a:rPr lang="en-GB" altLang="en-US" dirty="0"/>
              <a:t>What reactions can take place with COOH?</a:t>
            </a:r>
          </a:p>
        </p:txBody>
      </p:sp>
    </p:spTree>
    <p:extLst>
      <p:ext uri="{BB962C8B-B14F-4D97-AF65-F5344CB8AC3E}">
        <p14:creationId xmlns:p14="http://schemas.microsoft.com/office/powerpoint/2010/main" val="88246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5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642" name="Picture 18" descr="carbox acid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081358"/>
            <a:ext cx="3532717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4292" y="142335"/>
            <a:ext cx="10515600" cy="1325563"/>
          </a:xfrm>
        </p:spPr>
        <p:txBody>
          <a:bodyPr/>
          <a:lstStyle/>
          <a:p>
            <a:pPr eaLnBrk="1" hangingPunct="1"/>
            <a:r>
              <a:rPr lang="en-GB" altLang="en-US" dirty="0"/>
              <a:t>Reactivity of carboxylic acids</a:t>
            </a: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478368" y="1803545"/>
            <a:ext cx="5465233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/>
              <a:t>The reactivity of carboxylic acids results, in part, from the polarization of its bonds.</a:t>
            </a:r>
          </a:p>
        </p:txBody>
      </p:sp>
      <p:sp>
        <p:nvSpPr>
          <p:cNvPr id="1050634" name="Text Box 10"/>
          <p:cNvSpPr txBox="1">
            <a:spLocks noChangeArrowheads="1"/>
          </p:cNvSpPr>
          <p:nvPr/>
        </p:nvSpPr>
        <p:spPr bwMode="auto">
          <a:xfrm>
            <a:off x="478368" y="3547562"/>
            <a:ext cx="10515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1" hangingPunct="1">
              <a:spcBef>
                <a:spcPct val="50000"/>
              </a:spcBef>
            </a:pPr>
            <a:r>
              <a:rPr lang="en-GB" altLang="en-US" sz="2400"/>
              <a:t>The reactions of carboxylic acids include:</a:t>
            </a:r>
          </a:p>
        </p:txBody>
      </p:sp>
      <p:sp>
        <p:nvSpPr>
          <p:cNvPr id="1050635" name="Text Box 11"/>
          <p:cNvSpPr txBox="1">
            <a:spLocks noChangeArrowheads="1"/>
          </p:cNvSpPr>
          <p:nvPr/>
        </p:nvSpPr>
        <p:spPr bwMode="auto">
          <a:xfrm>
            <a:off x="478368" y="4134938"/>
            <a:ext cx="10515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1" hangingPunct="1"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altLang="en-US" sz="2400" b="1" dirty="0">
                <a:solidFill>
                  <a:srgbClr val="FF6600"/>
                </a:solidFill>
              </a:rPr>
              <a:t>neutralisation</a:t>
            </a:r>
            <a:r>
              <a:rPr lang="en-GB" altLang="en-US" sz="2400" dirty="0"/>
              <a:t> – the carboxylic acid loses a proton to form a carboxylate salt</a:t>
            </a:r>
          </a:p>
        </p:txBody>
      </p:sp>
      <p:sp>
        <p:nvSpPr>
          <p:cNvPr id="1050636" name="Text Box 12"/>
          <p:cNvSpPr txBox="1">
            <a:spLocks noChangeArrowheads="1"/>
          </p:cNvSpPr>
          <p:nvPr/>
        </p:nvSpPr>
        <p:spPr bwMode="auto">
          <a:xfrm>
            <a:off x="478368" y="4727677"/>
            <a:ext cx="1134745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1" hangingPunct="1"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altLang="en-US" sz="2400" b="1">
                <a:solidFill>
                  <a:srgbClr val="FF6600"/>
                </a:solidFill>
              </a:rPr>
              <a:t>nucleophilic substitution</a:t>
            </a:r>
            <a:r>
              <a:rPr lang="en-GB" altLang="en-US" sz="2400"/>
              <a:t> – the positively-charged carbon is attacked by a nucleophile, resulting in substitution of the OH group</a:t>
            </a:r>
          </a:p>
        </p:txBody>
      </p:sp>
      <p:sp>
        <p:nvSpPr>
          <p:cNvPr id="1050637" name="Text Box 13"/>
          <p:cNvSpPr txBox="1">
            <a:spLocks noChangeArrowheads="1"/>
          </p:cNvSpPr>
          <p:nvPr/>
        </p:nvSpPr>
        <p:spPr bwMode="auto">
          <a:xfrm>
            <a:off x="478368" y="5627226"/>
            <a:ext cx="112691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1" hangingPunct="1"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altLang="en-US" sz="2400" b="1" dirty="0">
                <a:solidFill>
                  <a:srgbClr val="FF6600"/>
                </a:solidFill>
              </a:rPr>
              <a:t>esterification</a:t>
            </a:r>
            <a:r>
              <a:rPr lang="en-GB" altLang="en-US" sz="2400" dirty="0"/>
              <a:t> – reaction with an alcohol to form an ester.</a:t>
            </a:r>
          </a:p>
        </p:txBody>
      </p:sp>
      <p:sp>
        <p:nvSpPr>
          <p:cNvPr id="1050640" name="Text Box 16"/>
          <p:cNvSpPr txBox="1">
            <a:spLocks noChangeArrowheads="1"/>
          </p:cNvSpPr>
          <p:nvPr/>
        </p:nvSpPr>
        <p:spPr bwMode="auto">
          <a:xfrm>
            <a:off x="7484534" y="2341708"/>
            <a:ext cx="42351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b="1">
                <a:solidFill>
                  <a:srgbClr val="FF6600"/>
                </a:solidFill>
                <a:cs typeface="Arial" charset="0"/>
              </a:rPr>
              <a:t>δ</a:t>
            </a:r>
            <a:r>
              <a:rPr lang="en-GB" altLang="en-US" b="1">
                <a:solidFill>
                  <a:srgbClr val="FF6600"/>
                </a:solidFill>
                <a:cs typeface="Arial" charset="0"/>
              </a:rPr>
              <a:t>+</a:t>
            </a:r>
            <a:endParaRPr lang="el-GR" altLang="en-US" b="1">
              <a:solidFill>
                <a:srgbClr val="FF6600"/>
              </a:solidFill>
              <a:cs typeface="Arial" charset="0"/>
            </a:endParaRPr>
          </a:p>
        </p:txBody>
      </p:sp>
      <p:sp>
        <p:nvSpPr>
          <p:cNvPr id="1050641" name="Text Box 17"/>
          <p:cNvSpPr txBox="1">
            <a:spLocks noChangeArrowheads="1"/>
          </p:cNvSpPr>
          <p:nvPr/>
        </p:nvSpPr>
        <p:spPr bwMode="auto">
          <a:xfrm>
            <a:off x="8873067" y="2954483"/>
            <a:ext cx="3786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b="1">
                <a:solidFill>
                  <a:srgbClr val="FF6600"/>
                </a:solidFill>
                <a:cs typeface="Arial" charset="0"/>
              </a:rPr>
              <a:t>δ</a:t>
            </a:r>
            <a:r>
              <a:rPr lang="en-GB" altLang="en-US" b="1">
                <a:solidFill>
                  <a:srgbClr val="FF6600"/>
                </a:solidFill>
                <a:cs typeface="Arial" charset="0"/>
              </a:rPr>
              <a:t>-</a:t>
            </a:r>
            <a:endParaRPr lang="el-GR" altLang="en-US" b="1">
              <a:solidFill>
                <a:srgbClr val="FF6600"/>
              </a:solidFill>
              <a:cs typeface="Arial" charset="0"/>
            </a:endParaRPr>
          </a:p>
        </p:txBody>
      </p:sp>
      <p:sp>
        <p:nvSpPr>
          <p:cNvPr id="1050643" name="Text Box 19"/>
          <p:cNvSpPr txBox="1">
            <a:spLocks noChangeArrowheads="1"/>
          </p:cNvSpPr>
          <p:nvPr/>
        </p:nvSpPr>
        <p:spPr bwMode="auto">
          <a:xfrm>
            <a:off x="8873067" y="1786083"/>
            <a:ext cx="3786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b="1">
                <a:solidFill>
                  <a:srgbClr val="FF6600"/>
                </a:solidFill>
                <a:cs typeface="Arial" charset="0"/>
              </a:rPr>
              <a:t>δ</a:t>
            </a:r>
            <a:r>
              <a:rPr lang="en-GB" altLang="en-US" b="1">
                <a:solidFill>
                  <a:srgbClr val="FF6600"/>
                </a:solidFill>
                <a:cs typeface="Arial" charset="0"/>
              </a:rPr>
              <a:t>-</a:t>
            </a:r>
            <a:endParaRPr lang="el-GR" altLang="en-US" b="1">
              <a:solidFill>
                <a:srgbClr val="FF6600"/>
              </a:solidFill>
              <a:cs typeface="Arial" charset="0"/>
            </a:endParaRPr>
          </a:p>
        </p:txBody>
      </p:sp>
      <p:sp>
        <p:nvSpPr>
          <p:cNvPr id="1050646" name="Text Box 22"/>
          <p:cNvSpPr txBox="1">
            <a:spLocks noChangeArrowheads="1"/>
          </p:cNvSpPr>
          <p:nvPr/>
        </p:nvSpPr>
        <p:spPr bwMode="auto">
          <a:xfrm>
            <a:off x="9990667" y="2954483"/>
            <a:ext cx="42351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b="1">
                <a:solidFill>
                  <a:srgbClr val="FF6600"/>
                </a:solidFill>
                <a:cs typeface="Arial" charset="0"/>
              </a:rPr>
              <a:t>δ</a:t>
            </a:r>
            <a:r>
              <a:rPr lang="en-GB" altLang="en-US" b="1">
                <a:solidFill>
                  <a:srgbClr val="FF6600"/>
                </a:solidFill>
                <a:cs typeface="Arial" charset="0"/>
              </a:rPr>
              <a:t>+</a:t>
            </a:r>
            <a:endParaRPr lang="el-GR" altLang="en-US" b="1">
              <a:solidFill>
                <a:srgbClr val="FF66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4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5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5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5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5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5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5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5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5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34" grpId="0"/>
      <p:bldP spid="1050635" grpId="0"/>
      <p:bldP spid="1050636" grpId="0"/>
      <p:bldP spid="1050637" grpId="0"/>
      <p:bldP spid="1050640" grpId="0"/>
      <p:bldP spid="1050641" grpId="0"/>
      <p:bldP spid="1050643" grpId="0"/>
      <p:bldP spid="10506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b="1" dirty="0"/>
              <a:t>Forming the </a:t>
            </a:r>
            <a:r>
              <a:rPr lang="en-GB" altLang="en-US" b="1" dirty="0" err="1"/>
              <a:t>carboxylate</a:t>
            </a:r>
            <a:r>
              <a:rPr lang="en-GB" altLang="en-US" b="1" dirty="0"/>
              <a:t> ion</a:t>
            </a:r>
          </a:p>
        </p:txBody>
      </p:sp>
      <p:sp>
        <p:nvSpPr>
          <p:cNvPr id="1052677" name="Text Box 5"/>
          <p:cNvSpPr txBox="1">
            <a:spLocks noChangeArrowheads="1"/>
          </p:cNvSpPr>
          <p:nvPr/>
        </p:nvSpPr>
        <p:spPr bwMode="auto">
          <a:xfrm>
            <a:off x="8073588" y="4217720"/>
            <a:ext cx="16485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rgbClr val="FF6600"/>
                </a:solidFill>
              </a:rPr>
              <a:t>carboxylate ion</a:t>
            </a:r>
            <a:endParaRPr lang="en-US" altLang="en-US" b="1" dirty="0">
              <a:solidFill>
                <a:srgbClr val="FF6600"/>
              </a:solidFill>
            </a:endParaRPr>
          </a:p>
        </p:txBody>
      </p:sp>
      <p:sp>
        <p:nvSpPr>
          <p:cNvPr id="1052678" name="Text Box 6"/>
          <p:cNvSpPr txBox="1">
            <a:spLocks noChangeArrowheads="1"/>
          </p:cNvSpPr>
          <p:nvPr/>
        </p:nvSpPr>
        <p:spPr bwMode="auto">
          <a:xfrm>
            <a:off x="478367" y="5054745"/>
            <a:ext cx="10875433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/>
              <a:t>The negative charge is delocalized across the carboxylate group, resulting in a more stable ion. The delocalization is represented by adding a second dotted line to the carbon oxygen bonds, which are both equivalent. </a:t>
            </a:r>
          </a:p>
        </p:txBody>
      </p:sp>
      <p:pic>
        <p:nvPicPr>
          <p:cNvPr id="1052686" name="Picture 14" descr="carboxy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432" y="2162447"/>
            <a:ext cx="3280363" cy="196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carbox acid 2">
            <a:extLst>
              <a:ext uri="{FF2B5EF4-FFF2-40B4-BE49-F238E27FC236}">
                <a16:creationId xmlns:a16="http://schemas.microsoft.com/office/drawing/2014/main" id="{11E7072A-8CA0-47C9-84C8-E2F43403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9871" y="2243693"/>
            <a:ext cx="4110406" cy="197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008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677" grpId="0"/>
      <p:bldP spid="10526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274639"/>
            <a:ext cx="3718984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4633" y="3271839"/>
            <a:ext cx="3972984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768351" y="3446463"/>
            <a:ext cx="4239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2400" b="1" dirty="0"/>
              <a:t>Ethanoic acid</a:t>
            </a: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1462617" y="4195763"/>
            <a:ext cx="48577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2400" b="1" dirty="0"/>
              <a:t>Butanoic acid smells of rancid butter OR stale sweat</a:t>
            </a:r>
          </a:p>
        </p:txBody>
      </p:sp>
      <p:sp>
        <p:nvSpPr>
          <p:cNvPr id="49159" name="TextBox 7"/>
          <p:cNvSpPr txBox="1">
            <a:spLocks noChangeArrowheads="1"/>
          </p:cNvSpPr>
          <p:nvPr/>
        </p:nvSpPr>
        <p:spPr bwMode="auto">
          <a:xfrm>
            <a:off x="1979084" y="5313363"/>
            <a:ext cx="452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2400" b="1"/>
              <a:t>Hexanoic and octanoic acids found in goat fat and smell bad!!!</a:t>
            </a:r>
          </a:p>
        </p:txBody>
      </p:sp>
      <p:pic>
        <p:nvPicPr>
          <p:cNvPr id="89090" name="Picture 2" descr="http://static1.squarespace.com/static/54cd8c7be4b03bff80fe285d/t/54fb44c2e4b0d3db827b8e3e/1425753283318/butter.jpg?format=2500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9707" y="0"/>
            <a:ext cx="4564657" cy="3040062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 bwMode="auto">
          <a:xfrm flipV="1">
            <a:off x="1312334" y="2644775"/>
            <a:ext cx="319617" cy="801688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V="1">
            <a:off x="3807884" y="2389555"/>
            <a:ext cx="4377471" cy="1783985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flipV="1">
            <a:off x="6411384" y="5040314"/>
            <a:ext cx="2404533" cy="530225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40B344E-1C7B-4252-9D1E-6109979D07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6429" y="316707"/>
            <a:ext cx="2619375" cy="174307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EE2DA7B-83DD-420F-8997-069BFAFCB8EC}"/>
              </a:ext>
            </a:extLst>
          </p:cNvPr>
          <p:cNvCxnSpPr>
            <a:cxnSpLocks/>
          </p:cNvCxnSpPr>
          <p:nvPr/>
        </p:nvCxnSpPr>
        <p:spPr bwMode="auto">
          <a:xfrm flipV="1">
            <a:off x="5142060" y="1763324"/>
            <a:ext cx="903505" cy="613420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5">
            <a:extLst>
              <a:ext uri="{FF2B5EF4-FFF2-40B4-BE49-F238E27FC236}">
                <a16:creationId xmlns:a16="http://schemas.microsoft.com/office/drawing/2014/main" id="{C97A7586-320B-4CD3-8189-67C00D280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972" y="2333498"/>
            <a:ext cx="42396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2400" b="1" dirty="0" err="1"/>
              <a:t>Methanoic</a:t>
            </a:r>
            <a:r>
              <a:rPr lang="en-GB" altLang="en-US" sz="2400" b="1" dirty="0"/>
              <a:t> acid found in ants and nettle stings</a:t>
            </a:r>
          </a:p>
        </p:txBody>
      </p:sp>
    </p:spTree>
    <p:extLst>
      <p:ext uri="{BB962C8B-B14F-4D97-AF65-F5344CB8AC3E}">
        <p14:creationId xmlns:p14="http://schemas.microsoft.com/office/powerpoint/2010/main" val="76555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620</Words>
  <Application>Microsoft Office PowerPoint</Application>
  <PresentationFormat>Widescreen</PresentationFormat>
  <Paragraphs>104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Do Now - Can you match the common name to the chemical name?</vt:lpstr>
      <vt:lpstr>Do Now - Can you match the common name to the chemical name?</vt:lpstr>
      <vt:lpstr>Carboxylic acids and their physical properties</vt:lpstr>
      <vt:lpstr>Carboxylic Acids</vt:lpstr>
      <vt:lpstr>Carboxylic Acids</vt:lpstr>
      <vt:lpstr>What reactions can take place with COOH?</vt:lpstr>
      <vt:lpstr>Reactivity of carboxylic acids</vt:lpstr>
      <vt:lpstr>Forming the carboxylate ion</vt:lpstr>
      <vt:lpstr>PowerPoint Presentation</vt:lpstr>
      <vt:lpstr>Predict</vt:lpstr>
      <vt:lpstr>PowerPoint Presentation</vt:lpstr>
      <vt:lpstr>Draw a dimer (double molecule) of ethanoic acid, showing the hydrogen bonding between the two molecules</vt:lpstr>
      <vt:lpstr>Can carboxylic acids dissolve in water and why?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- Can you match the common name to the chemical name?</dc:title>
  <dc:creator>Charlotte Murray</dc:creator>
  <cp:lastModifiedBy>Charlotte Murray</cp:lastModifiedBy>
  <cp:revision>5</cp:revision>
  <dcterms:created xsi:type="dcterms:W3CDTF">2017-11-12T16:34:04Z</dcterms:created>
  <dcterms:modified xsi:type="dcterms:W3CDTF">2017-11-12T17:04:41Z</dcterms:modified>
</cp:coreProperties>
</file>