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ctiveX/activeX1.xml" ContentType="application/vnd.ms-office.activeX+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58" r:id="rId5"/>
    <p:sldId id="260" r:id="rId6"/>
    <p:sldId id="264" r:id="rId7"/>
    <p:sldId id="261" r:id="rId8"/>
    <p:sldId id="266" r:id="rId9"/>
    <p:sldId id="267"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7361" autoAdjust="0"/>
  </p:normalViewPr>
  <p:slideViewPr>
    <p:cSldViewPr snapToGrid="0">
      <p:cViewPr varScale="1">
        <p:scale>
          <a:sx n="116" d="100"/>
          <a:sy n="116" d="100"/>
        </p:scale>
        <p:origin x="21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DB333-5879-4C04-AD3F-A1954E9A85B3}" type="datetimeFigureOut">
              <a:rPr lang="en-GB" smtClean="0"/>
              <a:t>30/09/2017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877EB0-5DC0-4FAD-8555-415CF00F341F}" type="slidenum">
              <a:rPr lang="en-GB" smtClean="0"/>
              <a:t>‹#›</a:t>
            </a:fld>
            <a:endParaRPr lang="en-GB"/>
          </a:p>
        </p:txBody>
      </p:sp>
    </p:spTree>
    <p:extLst>
      <p:ext uri="{BB962C8B-B14F-4D97-AF65-F5344CB8AC3E}">
        <p14:creationId xmlns:p14="http://schemas.microsoft.com/office/powerpoint/2010/main" val="3240249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miter lim="800000"/>
            <a:headEnd/>
            <a:tailEnd/>
          </a:ln>
        </p:spPr>
        <p:txBody>
          <a:bodyPr/>
          <a:lstStyle/>
          <a:p>
            <a:fld id="{228F4CB0-249D-4CE0-8218-B5AA3B0256AC}" type="slidenum">
              <a:rPr lang="en-GB" altLang="en-US"/>
              <a:pPr/>
              <a:t>3</a:t>
            </a:fld>
            <a:endParaRPr lang="en-GB" altLang="en-US"/>
          </a:p>
        </p:txBody>
      </p:sp>
      <p:sp>
        <p:nvSpPr>
          <p:cNvPr id="76803" name="Rectangle 10"/>
          <p:cNvSpPr>
            <a:spLocks noGrp="1" noChangeArrowheads="1"/>
          </p:cNvSpPr>
          <p:nvPr>
            <p:ph type="hdr" sz="quarter"/>
          </p:nvPr>
        </p:nvSpPr>
        <p:spPr>
          <a:noFill/>
          <a:ln>
            <a:miter lim="800000"/>
            <a:headEnd/>
            <a:tailEnd/>
          </a:ln>
        </p:spPr>
        <p:txBody>
          <a:bodyPr/>
          <a:lstStyle/>
          <a:p>
            <a:r>
              <a:rPr lang="en-GB" altLang="en-US" smtClean="0">
                <a:latin typeface="Arial" charset="0"/>
              </a:rPr>
              <a:t>Boardworks A2 Chemistry </a:t>
            </a:r>
          </a:p>
          <a:p>
            <a:r>
              <a:rPr lang="en-GB" altLang="en-US" smtClean="0">
                <a:latin typeface="Arial" charset="0"/>
              </a:rPr>
              <a:t>Carbonyl Compounds</a:t>
            </a:r>
          </a:p>
        </p:txBody>
      </p:sp>
      <p:sp>
        <p:nvSpPr>
          <p:cNvPr id="76804" name="Rectangle 2"/>
          <p:cNvSpPr>
            <a:spLocks noGrp="1" noRot="1" noChangeAspect="1" noChangeArrowheads="1" noTextEdit="1"/>
          </p:cNvSpPr>
          <p:nvPr>
            <p:ph type="sldImg"/>
          </p:nvPr>
        </p:nvSpPr>
        <p:spPr>
          <a:ln/>
        </p:spPr>
      </p:sp>
      <p:sp>
        <p:nvSpPr>
          <p:cNvPr id="76805" name="Rectangle 3"/>
          <p:cNvSpPr>
            <a:spLocks noGrp="1" noChangeArrowheads="1"/>
          </p:cNvSpPr>
          <p:nvPr>
            <p:ph type="body" idx="1"/>
          </p:nvPr>
        </p:nvSpPr>
        <p:spPr>
          <a:xfrm>
            <a:off x="914400" y="4343400"/>
            <a:ext cx="5029200" cy="4114800"/>
          </a:xfrm>
          <a:noFill/>
        </p:spPr>
        <p:txBody>
          <a:bodyPr/>
          <a:lstStyle/>
          <a:p>
            <a:pPr eaLnBrk="1" hangingPunct="1"/>
            <a:r>
              <a:rPr lang="en-GB" altLang="en-US" b="1" smtClean="0">
                <a:latin typeface="Arial" charset="0"/>
              </a:rPr>
              <a:t>Teacher notes</a:t>
            </a:r>
          </a:p>
          <a:p>
            <a:pPr eaLnBrk="1" hangingPunct="1"/>
            <a:r>
              <a:rPr lang="en-GB" altLang="en-US" smtClean="0">
                <a:latin typeface="Arial" charset="0"/>
              </a:rPr>
              <a:t>It could be pointed out to students that the carbonyl group is sometimes orientated differently in different displayed formulae (compare the top diagram with the bottom two) and that they should take care when identifying such structures.</a:t>
            </a:r>
          </a:p>
        </p:txBody>
      </p:sp>
    </p:spTree>
    <p:extLst>
      <p:ext uri="{BB962C8B-B14F-4D97-AF65-F5344CB8AC3E}">
        <p14:creationId xmlns:p14="http://schemas.microsoft.com/office/powerpoint/2010/main" val="77862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877EB0-5DC0-4FAD-8555-415CF00F341F}" type="slidenum">
              <a:rPr lang="en-GB" smtClean="0"/>
              <a:t>4</a:t>
            </a:fld>
            <a:endParaRPr lang="en-GB"/>
          </a:p>
        </p:txBody>
      </p:sp>
    </p:spTree>
    <p:extLst>
      <p:ext uri="{BB962C8B-B14F-4D97-AF65-F5344CB8AC3E}">
        <p14:creationId xmlns:p14="http://schemas.microsoft.com/office/powerpoint/2010/main" val="2647553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Rancid butter – </a:t>
            </a:r>
            <a:r>
              <a:rPr lang="en-GB" dirty="0" err="1" smtClean="0"/>
              <a:t>butanal</a:t>
            </a:r>
            <a:endParaRPr lang="en-GB" dirty="0" smtClean="0"/>
          </a:p>
          <a:p>
            <a:r>
              <a:rPr lang="en-GB" dirty="0" err="1" smtClean="0"/>
              <a:t>Nonanal</a:t>
            </a:r>
            <a:r>
              <a:rPr lang="en-GB" dirty="0" smtClean="0"/>
              <a:t> – roses</a:t>
            </a:r>
          </a:p>
          <a:p>
            <a:r>
              <a:rPr lang="en-GB" dirty="0" smtClean="0"/>
              <a:t>Propanone</a:t>
            </a:r>
            <a:r>
              <a:rPr lang="en-GB" baseline="0" dirty="0" smtClean="0"/>
              <a:t> – nail polish remover</a:t>
            </a:r>
            <a:endParaRPr lang="en-GB" dirty="0"/>
          </a:p>
        </p:txBody>
      </p:sp>
      <p:sp>
        <p:nvSpPr>
          <p:cNvPr id="4" name="Slide Number Placeholder 3"/>
          <p:cNvSpPr>
            <a:spLocks noGrp="1"/>
          </p:cNvSpPr>
          <p:nvPr>
            <p:ph type="sldNum" sz="quarter" idx="10"/>
          </p:nvPr>
        </p:nvSpPr>
        <p:spPr/>
        <p:txBody>
          <a:bodyPr/>
          <a:lstStyle/>
          <a:p>
            <a:fld id="{F6877EB0-5DC0-4FAD-8555-415CF00F341F}" type="slidenum">
              <a:rPr lang="en-GB" smtClean="0"/>
              <a:t>6</a:t>
            </a:fld>
            <a:endParaRPr lang="en-GB"/>
          </a:p>
        </p:txBody>
      </p:sp>
    </p:spTree>
    <p:extLst>
      <p:ext uri="{BB962C8B-B14F-4D97-AF65-F5344CB8AC3E}">
        <p14:creationId xmlns:p14="http://schemas.microsoft.com/office/powerpoint/2010/main" val="290960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2. Because all </a:t>
            </a:r>
            <a:r>
              <a:rPr lang="en-GB" smtClean="0"/>
              <a:t>the hydrogen </a:t>
            </a:r>
            <a:r>
              <a:rPr lang="en-GB" dirty="0" smtClean="0"/>
              <a:t>atom are joined</a:t>
            </a:r>
            <a:r>
              <a:rPr lang="en-GB" baseline="0" dirty="0" smtClean="0"/>
              <a:t> to carbon atoms</a:t>
            </a:r>
          </a:p>
          <a:p>
            <a:r>
              <a:rPr lang="en-GB" baseline="0" dirty="0" smtClean="0"/>
              <a:t>3. Because the oxygen from the carbonyl group can bond with the hydrogen from the water</a:t>
            </a:r>
            <a:endParaRPr lang="en-GB" dirty="0"/>
          </a:p>
        </p:txBody>
      </p:sp>
      <p:sp>
        <p:nvSpPr>
          <p:cNvPr id="4" name="Slide Number Placeholder 3"/>
          <p:cNvSpPr>
            <a:spLocks noGrp="1"/>
          </p:cNvSpPr>
          <p:nvPr>
            <p:ph type="sldNum" sz="quarter" idx="10"/>
          </p:nvPr>
        </p:nvSpPr>
        <p:spPr/>
        <p:txBody>
          <a:bodyPr/>
          <a:lstStyle/>
          <a:p>
            <a:fld id="{F6877EB0-5DC0-4FAD-8555-415CF00F341F}" type="slidenum">
              <a:rPr lang="en-GB" smtClean="0"/>
              <a:t>8</a:t>
            </a:fld>
            <a:endParaRPr lang="en-GB"/>
          </a:p>
        </p:txBody>
      </p:sp>
    </p:spTree>
    <p:extLst>
      <p:ext uri="{BB962C8B-B14F-4D97-AF65-F5344CB8AC3E}">
        <p14:creationId xmlns:p14="http://schemas.microsoft.com/office/powerpoint/2010/main" val="1911343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miter lim="800000"/>
            <a:headEnd/>
            <a:tailEnd/>
          </a:ln>
        </p:spPr>
        <p:txBody>
          <a:bodyPr/>
          <a:lstStyle/>
          <a:p>
            <a:fld id="{FDFADFE9-0EA9-4817-9F3B-0246B94A2187}" type="slidenum">
              <a:rPr lang="en-GB" altLang="en-US"/>
              <a:pPr/>
              <a:t>10</a:t>
            </a:fld>
            <a:endParaRPr lang="en-GB" altLang="en-US"/>
          </a:p>
        </p:txBody>
      </p:sp>
      <p:sp>
        <p:nvSpPr>
          <p:cNvPr id="86019" name="Rectangle 10"/>
          <p:cNvSpPr>
            <a:spLocks noGrp="1" noChangeArrowheads="1"/>
          </p:cNvSpPr>
          <p:nvPr>
            <p:ph type="hdr" sz="quarter"/>
          </p:nvPr>
        </p:nvSpPr>
        <p:spPr>
          <a:noFill/>
          <a:ln>
            <a:miter lim="800000"/>
            <a:headEnd/>
            <a:tailEnd/>
          </a:ln>
        </p:spPr>
        <p:txBody>
          <a:bodyPr/>
          <a:lstStyle/>
          <a:p>
            <a:r>
              <a:rPr lang="en-GB" altLang="en-US" smtClean="0">
                <a:latin typeface="Arial" charset="0"/>
              </a:rPr>
              <a:t>Boardworks A2 Chemistry </a:t>
            </a:r>
          </a:p>
          <a:p>
            <a:r>
              <a:rPr lang="en-GB" altLang="en-US" smtClean="0">
                <a:latin typeface="Arial" charset="0"/>
              </a:rPr>
              <a:t>Carbonyl Compounds</a:t>
            </a:r>
          </a:p>
        </p:txBody>
      </p:sp>
      <p:sp>
        <p:nvSpPr>
          <p:cNvPr id="86020" name="Rectangle 2"/>
          <p:cNvSpPr>
            <a:spLocks noGrp="1" noRot="1" noChangeAspect="1" noChangeArrowheads="1" noTextEdit="1"/>
          </p:cNvSpPr>
          <p:nvPr>
            <p:ph type="sldImg"/>
          </p:nvPr>
        </p:nvSpPr>
        <p:spPr>
          <a:ln/>
        </p:spPr>
      </p:sp>
      <p:sp>
        <p:nvSpPr>
          <p:cNvPr id="86021" name="Rectangle 3"/>
          <p:cNvSpPr>
            <a:spLocks noGrp="1" noChangeArrowheads="1"/>
          </p:cNvSpPr>
          <p:nvPr>
            <p:ph type="body" idx="1"/>
          </p:nvPr>
        </p:nvSpPr>
        <p:spPr>
          <a:xfrm>
            <a:off x="914400" y="4343400"/>
            <a:ext cx="5029200" cy="4114800"/>
          </a:xfrm>
          <a:noFill/>
        </p:spPr>
        <p:txBody>
          <a:bodyPr/>
          <a:lstStyle/>
          <a:p>
            <a:pPr eaLnBrk="1" hangingPunct="1"/>
            <a:r>
              <a:rPr lang="en-GB" altLang="en-US" b="1" smtClean="0">
                <a:latin typeface="Arial" charset="0"/>
              </a:rPr>
              <a:t>Teacher notes</a:t>
            </a:r>
          </a:p>
          <a:p>
            <a:pPr eaLnBrk="1" hangingPunct="1"/>
            <a:r>
              <a:rPr lang="en-GB" altLang="en-US" smtClean="0">
                <a:latin typeface="Arial" charset="0"/>
              </a:rPr>
              <a:t>See the </a:t>
            </a:r>
            <a:r>
              <a:rPr lang="en-GB" altLang="en-US" b="1" i="1" smtClean="0">
                <a:latin typeface="Arial" charset="0"/>
              </a:rPr>
              <a:t>Boardworks AS Chemistry</a:t>
            </a:r>
            <a:r>
              <a:rPr lang="en-GB" altLang="en-US" smtClean="0">
                <a:latin typeface="Arial" charset="0"/>
              </a:rPr>
              <a:t> ‘</a:t>
            </a:r>
            <a:r>
              <a:rPr lang="en-GB" altLang="en-US" b="1" smtClean="0">
                <a:latin typeface="Arial" charset="0"/>
              </a:rPr>
              <a:t>Bonding and Intermolecular Forces</a:t>
            </a:r>
            <a:r>
              <a:rPr lang="en-GB" altLang="en-US" smtClean="0">
                <a:latin typeface="Arial" charset="0"/>
              </a:rPr>
              <a:t>’ presentation for more information about intermolecular forces, including van der Waals forces, permanent dipole–dipole interactions and hydrogen bonding.</a:t>
            </a:r>
          </a:p>
          <a:p>
            <a:pPr eaLnBrk="1" hangingPunct="1"/>
            <a:endParaRPr lang="en-GB" altLang="en-US" smtClean="0">
              <a:latin typeface="Arial" charset="0"/>
            </a:endParaRPr>
          </a:p>
          <a:p>
            <a:pPr eaLnBrk="1" hangingPunct="1"/>
            <a:r>
              <a:rPr lang="en-GB" altLang="en-US" smtClean="0">
                <a:latin typeface="Arial" charset="0"/>
              </a:rPr>
              <a:t>See the </a:t>
            </a:r>
            <a:r>
              <a:rPr lang="en-GB" altLang="en-US" b="1" i="1" smtClean="0">
                <a:latin typeface="Arial" charset="0"/>
              </a:rPr>
              <a:t>Boardworks AS Chemistry</a:t>
            </a:r>
            <a:r>
              <a:rPr lang="en-GB" altLang="en-US" smtClean="0">
                <a:latin typeface="Arial" charset="0"/>
              </a:rPr>
              <a:t> ‘</a:t>
            </a:r>
            <a:r>
              <a:rPr lang="en-GB" altLang="en-US" b="1" smtClean="0">
                <a:latin typeface="Arial" charset="0"/>
              </a:rPr>
              <a:t>Alcohols</a:t>
            </a:r>
            <a:r>
              <a:rPr lang="en-GB" altLang="en-US" smtClean="0">
                <a:latin typeface="Arial" charset="0"/>
              </a:rPr>
              <a:t>’ presentation for more information about the structure and properties of alcohols.</a:t>
            </a:r>
          </a:p>
        </p:txBody>
      </p:sp>
    </p:spTree>
    <p:extLst>
      <p:ext uri="{BB962C8B-B14F-4D97-AF65-F5344CB8AC3E}">
        <p14:creationId xmlns:p14="http://schemas.microsoft.com/office/powerpoint/2010/main" val="60515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8914D87-BE02-41B8-BE28-2A2C70230E91}"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868021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914D87-BE02-41B8-BE28-2A2C70230E91}"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44932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914D87-BE02-41B8-BE28-2A2C70230E91}"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2607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96334" y="53976"/>
            <a:ext cx="9654117" cy="549275"/>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562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825626"/>
            <a:ext cx="5156200" cy="209867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197600" y="4076701"/>
            <a:ext cx="5156200" cy="21002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17146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96333" y="53975"/>
            <a:ext cx="11057467" cy="61229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6996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8914D87-BE02-41B8-BE28-2A2C70230E91}"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1822099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914D87-BE02-41B8-BE28-2A2C70230E91}" type="datetimeFigureOut">
              <a:rPr lang="en-GB" smtClean="0"/>
              <a:t>30/09/2017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268195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8914D87-BE02-41B8-BE28-2A2C70230E91}" type="datetimeFigureOut">
              <a:rPr lang="en-GB" smtClean="0"/>
              <a:t>30/09/2017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802371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8914D87-BE02-41B8-BE28-2A2C70230E91}" type="datetimeFigureOut">
              <a:rPr lang="en-GB" smtClean="0"/>
              <a:t>30/09/2017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334546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8914D87-BE02-41B8-BE28-2A2C70230E91}" type="datetimeFigureOut">
              <a:rPr lang="en-GB" smtClean="0"/>
              <a:t>30/09/2017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3117801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14D87-BE02-41B8-BE28-2A2C70230E91}" type="datetimeFigureOut">
              <a:rPr lang="en-GB" smtClean="0"/>
              <a:t>30/09/2017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40643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14D87-BE02-41B8-BE28-2A2C70230E91}" type="datetimeFigureOut">
              <a:rPr lang="en-GB" smtClean="0"/>
              <a:t>30/09/2017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3109962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914D87-BE02-41B8-BE28-2A2C70230E91}" type="datetimeFigureOut">
              <a:rPr lang="en-GB" smtClean="0"/>
              <a:t>30/09/2017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295A72-765B-45C5-BE59-CC9B7F940391}" type="slidenum">
              <a:rPr lang="en-GB" smtClean="0"/>
              <a:t>‹#›</a:t>
            </a:fld>
            <a:endParaRPr lang="en-GB"/>
          </a:p>
        </p:txBody>
      </p:sp>
    </p:spTree>
    <p:extLst>
      <p:ext uri="{BB962C8B-B14F-4D97-AF65-F5344CB8AC3E}">
        <p14:creationId xmlns:p14="http://schemas.microsoft.com/office/powerpoint/2010/main" val="2829347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14D87-BE02-41B8-BE28-2A2C70230E91}" type="datetimeFigureOut">
              <a:rPr lang="en-GB" smtClean="0"/>
              <a:t>30/09/2017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95A72-765B-45C5-BE59-CC9B7F940391}" type="slidenum">
              <a:rPr lang="en-GB" smtClean="0"/>
              <a:t>‹#›</a:t>
            </a:fld>
            <a:endParaRPr lang="en-GB"/>
          </a:p>
        </p:txBody>
      </p:sp>
    </p:spTree>
    <p:extLst>
      <p:ext uri="{BB962C8B-B14F-4D97-AF65-F5344CB8AC3E}">
        <p14:creationId xmlns:p14="http://schemas.microsoft.com/office/powerpoint/2010/main" val="3577242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4" Type="http://schemas.openxmlformats.org/officeDocument/2006/relationships/image" Target="../media/image16.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33041"/>
            <a:ext cx="10515600" cy="1325563"/>
          </a:xfrm>
        </p:spPr>
        <p:style>
          <a:lnRef idx="1">
            <a:schemeClr val="accent5"/>
          </a:lnRef>
          <a:fillRef idx="2">
            <a:schemeClr val="accent5"/>
          </a:fillRef>
          <a:effectRef idx="1">
            <a:schemeClr val="accent5"/>
          </a:effectRef>
          <a:fontRef idx="minor">
            <a:schemeClr val="dk1"/>
          </a:fontRef>
        </p:style>
        <p:txBody>
          <a:bodyPr/>
          <a:lstStyle/>
          <a:p>
            <a:pPr algn="ctr"/>
            <a:r>
              <a:rPr lang="en-GB" dirty="0" smtClean="0"/>
              <a:t>Do Now</a:t>
            </a:r>
            <a:endParaRPr lang="en-GB" dirty="0"/>
          </a:p>
        </p:txBody>
      </p:sp>
      <p:sp>
        <p:nvSpPr>
          <p:cNvPr id="5" name="Content Placeholder 4"/>
          <p:cNvSpPr>
            <a:spLocks noGrp="1"/>
          </p:cNvSpPr>
          <p:nvPr>
            <p:ph idx="1"/>
          </p:nvPr>
        </p:nvSpPr>
        <p:spPr/>
        <p:txBody>
          <a:bodyPr/>
          <a:lstStyle/>
          <a:p>
            <a:pPr marL="514350" indent="-514350">
              <a:buAutoNum type="arabicPeriod"/>
            </a:pPr>
            <a:r>
              <a:rPr lang="en-GB" dirty="0" smtClean="0"/>
              <a:t>What is a carbonyl group?</a:t>
            </a:r>
          </a:p>
          <a:p>
            <a:pPr marL="514350" indent="-514350">
              <a:buAutoNum type="arabicPeriod"/>
            </a:pPr>
            <a:endParaRPr lang="en-GB" dirty="0"/>
          </a:p>
          <a:p>
            <a:pPr marL="514350" indent="-514350">
              <a:buAutoNum type="arabicPeriod"/>
            </a:pPr>
            <a:r>
              <a:rPr lang="en-GB" dirty="0" smtClean="0"/>
              <a:t>Name the functional groups that contain a carbonyl group</a:t>
            </a:r>
          </a:p>
          <a:p>
            <a:pPr marL="514350" indent="-514350">
              <a:buAutoNum type="arabicPeriod"/>
            </a:pPr>
            <a:endParaRPr lang="en-GB" dirty="0"/>
          </a:p>
          <a:p>
            <a:pPr marL="514350" indent="-514350">
              <a:buAutoNum type="arabicPeriod"/>
            </a:pPr>
            <a:r>
              <a:rPr lang="en-GB" dirty="0" smtClean="0"/>
              <a:t>Which of these functional groups are classified as </a:t>
            </a:r>
            <a:r>
              <a:rPr lang="en-GB" b="1" dirty="0" smtClean="0"/>
              <a:t>carbonyl compounds?</a:t>
            </a:r>
          </a:p>
          <a:p>
            <a:pPr marL="514350" indent="-514350">
              <a:buAutoNum type="arabicPeriod"/>
            </a:pPr>
            <a:endParaRPr lang="en-GB" b="1" dirty="0"/>
          </a:p>
          <a:p>
            <a:pPr marL="514350" indent="-514350">
              <a:buAutoNum type="arabicPeriod"/>
            </a:pPr>
            <a:r>
              <a:rPr lang="en-GB" dirty="0" smtClean="0"/>
              <a:t>What is the general formula for these carbonyl compounds?</a:t>
            </a:r>
            <a:endParaRPr lang="en-GB" dirty="0"/>
          </a:p>
        </p:txBody>
      </p:sp>
    </p:spTree>
    <p:extLst>
      <p:ext uri="{BB962C8B-B14F-4D97-AF65-F5344CB8AC3E}">
        <p14:creationId xmlns:p14="http://schemas.microsoft.com/office/powerpoint/2010/main" val="4118710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style>
          <a:lnRef idx="1">
            <a:schemeClr val="accent5"/>
          </a:lnRef>
          <a:fillRef idx="2">
            <a:schemeClr val="accent5"/>
          </a:fillRef>
          <a:effectRef idx="1">
            <a:schemeClr val="accent5"/>
          </a:effectRef>
          <a:fontRef idx="minor">
            <a:schemeClr val="dk1"/>
          </a:fontRef>
        </p:style>
        <p:txBody>
          <a:bodyPr>
            <a:normAutofit/>
          </a:bodyPr>
          <a:lstStyle/>
          <a:p>
            <a:pPr eaLnBrk="1" hangingPunct="1"/>
            <a:r>
              <a:rPr lang="en-GB" altLang="en-US" dirty="0" smtClean="0"/>
              <a:t>Boiling points and intermolecular forces</a:t>
            </a:r>
          </a:p>
        </p:txBody>
      </p:sp>
      <p:sp>
        <p:nvSpPr>
          <p:cNvPr id="37891" name="Text Box 3"/>
          <p:cNvSpPr txBox="1">
            <a:spLocks noChangeArrowheads="1"/>
          </p:cNvSpPr>
          <p:nvPr/>
        </p:nvSpPr>
        <p:spPr bwMode="auto">
          <a:xfrm>
            <a:off x="838200" y="1939106"/>
            <a:ext cx="10515600" cy="646331"/>
          </a:xfrm>
          <a:prstGeom prst="rect">
            <a:avLst/>
          </a:prstGeom>
          <a:noFill/>
          <a:ln w="9525" algn="ctr">
            <a:noFill/>
            <a:miter lim="800000"/>
            <a:headEnd/>
            <a:tailEnd/>
          </a:ln>
          <a:effectLst/>
        </p:spPr>
        <p:txBody>
          <a:bodyPr wrap="square">
            <a:spAutoFit/>
          </a:bodyPr>
          <a:lstStyle/>
          <a:p>
            <a:pPr eaLnBrk="1" hangingPunct="1">
              <a:spcBef>
                <a:spcPct val="50000"/>
              </a:spcBef>
            </a:pPr>
            <a:r>
              <a:rPr lang="en-GB" altLang="en-US" dirty="0"/>
              <a:t>The general increase in boiling points from alkanes to aldehydes/ketones and alcohols is due to the intermolecular forces between each type of molecule.</a:t>
            </a:r>
          </a:p>
        </p:txBody>
      </p:sp>
      <p:sp>
        <p:nvSpPr>
          <p:cNvPr id="1011729" name="Text Box 17"/>
          <p:cNvSpPr txBox="1">
            <a:spLocks noChangeArrowheads="1"/>
          </p:cNvSpPr>
          <p:nvPr/>
        </p:nvSpPr>
        <p:spPr bwMode="auto">
          <a:xfrm>
            <a:off x="838200" y="2991619"/>
            <a:ext cx="10515600" cy="646331"/>
          </a:xfrm>
          <a:prstGeom prst="rect">
            <a:avLst/>
          </a:prstGeom>
          <a:noFill/>
          <a:ln w="9525" algn="ctr">
            <a:noFill/>
            <a:miter lim="800000"/>
            <a:headEnd/>
            <a:tailEnd/>
          </a:ln>
          <a:effectLst/>
        </p:spPr>
        <p:txBody>
          <a:bodyPr wrap="square">
            <a:spAutoFit/>
          </a:bodyPr>
          <a:lstStyle/>
          <a:p>
            <a:pPr marL="355600" indent="-355600">
              <a:spcBef>
                <a:spcPct val="50000"/>
              </a:spcBef>
              <a:buClr>
                <a:srgbClr val="FF6600"/>
              </a:buClr>
              <a:buSzPct val="80000"/>
              <a:buFont typeface="Wingdings" pitchFamily="2" charset="2"/>
              <a:buChar char="l"/>
            </a:pPr>
            <a:r>
              <a:rPr lang="en-GB" altLang="en-US" b="1" dirty="0"/>
              <a:t>Alkanes</a:t>
            </a:r>
            <a:r>
              <a:rPr lang="en-GB" altLang="en-US" dirty="0"/>
              <a:t> are only held together by van der Waals forces. These forces increase with the size/length of a molecule.</a:t>
            </a:r>
          </a:p>
        </p:txBody>
      </p:sp>
      <p:sp>
        <p:nvSpPr>
          <p:cNvPr id="1011734" name="Text Box 22"/>
          <p:cNvSpPr txBox="1">
            <a:spLocks noChangeArrowheads="1"/>
          </p:cNvSpPr>
          <p:nvPr/>
        </p:nvSpPr>
        <p:spPr bwMode="auto">
          <a:xfrm>
            <a:off x="838200" y="4086089"/>
            <a:ext cx="10515600" cy="646331"/>
          </a:xfrm>
          <a:prstGeom prst="rect">
            <a:avLst/>
          </a:prstGeom>
          <a:noFill/>
          <a:ln w="9525" algn="ctr">
            <a:noFill/>
            <a:miter lim="800000"/>
            <a:headEnd/>
            <a:tailEnd/>
          </a:ln>
          <a:effectLst/>
        </p:spPr>
        <p:txBody>
          <a:bodyPr wrap="square">
            <a:spAutoFit/>
          </a:bodyPr>
          <a:lstStyle/>
          <a:p>
            <a:pPr marL="355600" indent="-355600">
              <a:spcBef>
                <a:spcPct val="50000"/>
              </a:spcBef>
              <a:buClr>
                <a:srgbClr val="FF6600"/>
              </a:buClr>
              <a:buSzPct val="80000"/>
              <a:buFont typeface="Wingdings" pitchFamily="2" charset="2"/>
              <a:buChar char="l"/>
            </a:pPr>
            <a:r>
              <a:rPr lang="en-GB" altLang="en-US" dirty="0"/>
              <a:t>The polar carbonyl group in </a:t>
            </a:r>
            <a:r>
              <a:rPr lang="en-GB" altLang="en-US" b="1" dirty="0"/>
              <a:t>aldehydes</a:t>
            </a:r>
            <a:r>
              <a:rPr lang="en-GB" altLang="en-US" dirty="0"/>
              <a:t> and </a:t>
            </a:r>
            <a:r>
              <a:rPr lang="en-GB" altLang="en-US" b="1" dirty="0"/>
              <a:t>ketones</a:t>
            </a:r>
            <a:r>
              <a:rPr lang="en-GB" altLang="en-US" dirty="0"/>
              <a:t> means that as well as van der Waals forces, these molecules are also held together by dipole–dipole interactions.</a:t>
            </a:r>
          </a:p>
        </p:txBody>
      </p:sp>
      <p:sp>
        <p:nvSpPr>
          <p:cNvPr id="1011735" name="Text Box 23"/>
          <p:cNvSpPr txBox="1">
            <a:spLocks noChangeArrowheads="1"/>
          </p:cNvSpPr>
          <p:nvPr/>
        </p:nvSpPr>
        <p:spPr bwMode="auto">
          <a:xfrm>
            <a:off x="898358" y="5309368"/>
            <a:ext cx="10455442" cy="923330"/>
          </a:xfrm>
          <a:prstGeom prst="rect">
            <a:avLst/>
          </a:prstGeom>
          <a:noFill/>
          <a:ln w="9525" algn="ctr">
            <a:noFill/>
            <a:miter lim="800000"/>
            <a:headEnd/>
            <a:tailEnd/>
          </a:ln>
          <a:effectLst/>
        </p:spPr>
        <p:txBody>
          <a:bodyPr wrap="square">
            <a:spAutoFit/>
          </a:bodyPr>
          <a:lstStyle/>
          <a:p>
            <a:pPr marL="355600" indent="-355600">
              <a:spcBef>
                <a:spcPct val="50000"/>
              </a:spcBef>
              <a:buClr>
                <a:srgbClr val="FF6600"/>
              </a:buClr>
              <a:buSzPct val="80000"/>
              <a:buFont typeface="Wingdings" pitchFamily="2" charset="2"/>
              <a:buChar char="l"/>
            </a:pPr>
            <a:r>
              <a:rPr lang="en-GB" altLang="en-US" b="1" dirty="0"/>
              <a:t>Alcohols</a:t>
            </a:r>
            <a:r>
              <a:rPr lang="en-GB" altLang="en-US" dirty="0"/>
              <a:t> are held together by van der Waals forces and dipole–dipole interactions. In addition, these molecules can form hydrogen bonds with each other, due to the slightly positive hydrogen atom of the hydroxyl group.</a:t>
            </a:r>
          </a:p>
        </p:txBody>
      </p:sp>
    </p:spTree>
    <p:extLst>
      <p:ext uri="{BB962C8B-B14F-4D97-AF65-F5344CB8AC3E}">
        <p14:creationId xmlns:p14="http://schemas.microsoft.com/office/powerpoint/2010/main" val="21283327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11729"/>
                                        </p:tgtEl>
                                        <p:attrNameLst>
                                          <p:attrName>style.visibility</p:attrName>
                                        </p:attrNameLst>
                                      </p:cBhvr>
                                      <p:to>
                                        <p:strVal val="visible"/>
                                      </p:to>
                                    </p:set>
                                    <p:animEffect transition="in" filter="dissolve">
                                      <p:cBhvr>
                                        <p:cTn id="7" dur="500"/>
                                        <p:tgtEl>
                                          <p:spTgt spid="10117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11734"/>
                                        </p:tgtEl>
                                        <p:attrNameLst>
                                          <p:attrName>style.visibility</p:attrName>
                                        </p:attrNameLst>
                                      </p:cBhvr>
                                      <p:to>
                                        <p:strVal val="visible"/>
                                      </p:to>
                                    </p:set>
                                    <p:animEffect transition="in" filter="dissolve">
                                      <p:cBhvr>
                                        <p:cTn id="12" dur="500"/>
                                        <p:tgtEl>
                                          <p:spTgt spid="101173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11735"/>
                                        </p:tgtEl>
                                        <p:attrNameLst>
                                          <p:attrName>style.visibility</p:attrName>
                                        </p:attrNameLst>
                                      </p:cBhvr>
                                      <p:to>
                                        <p:strVal val="visible"/>
                                      </p:to>
                                    </p:set>
                                    <p:animEffect transition="in" filter="dissolve">
                                      <p:cBhvr>
                                        <p:cTn id="17" dur="500"/>
                                        <p:tgtEl>
                                          <p:spTgt spid="10117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1729" grpId="0"/>
      <p:bldP spid="1011734" grpId="0"/>
      <p:bldP spid="101173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en-GB" dirty="0" smtClean="0"/>
              <a:t>Solubility in Water</a:t>
            </a:r>
            <a:endParaRPr lang="en-GB" dirty="0"/>
          </a:p>
        </p:txBody>
      </p:sp>
      <p:sp>
        <p:nvSpPr>
          <p:cNvPr id="3" name="Content Placeholder 2"/>
          <p:cNvSpPr>
            <a:spLocks noGrp="1"/>
          </p:cNvSpPr>
          <p:nvPr>
            <p:ph idx="1"/>
          </p:nvPr>
        </p:nvSpPr>
        <p:spPr/>
        <p:txBody>
          <a:bodyPr/>
          <a:lstStyle/>
          <a:p>
            <a:r>
              <a:rPr lang="en-GB" dirty="0" smtClean="0"/>
              <a:t>Shorter chain aldehydes and </a:t>
            </a:r>
            <a:r>
              <a:rPr lang="en-GB" dirty="0" err="1" smtClean="0"/>
              <a:t>ketones</a:t>
            </a:r>
            <a:r>
              <a:rPr lang="en-GB" dirty="0" smtClean="0"/>
              <a:t> mix completely with water.</a:t>
            </a:r>
          </a:p>
          <a:p>
            <a:endParaRPr lang="en-GB" dirty="0"/>
          </a:p>
          <a:p>
            <a:r>
              <a:rPr lang="en-GB" dirty="0" smtClean="0"/>
              <a:t>Longer chain aldehydes and </a:t>
            </a:r>
            <a:r>
              <a:rPr lang="en-GB" dirty="0" err="1" smtClean="0"/>
              <a:t>ketones</a:t>
            </a:r>
            <a:r>
              <a:rPr lang="en-GB" dirty="0" smtClean="0"/>
              <a:t> do not.</a:t>
            </a:r>
          </a:p>
          <a:p>
            <a:endParaRPr lang="en-GB" dirty="0"/>
          </a:p>
          <a:p>
            <a:r>
              <a:rPr lang="en-GB" dirty="0" smtClean="0"/>
              <a:t>Why?</a:t>
            </a:r>
            <a:endParaRPr lang="en-GB" dirty="0"/>
          </a:p>
        </p:txBody>
      </p:sp>
    </p:spTree>
    <p:extLst>
      <p:ext uri="{BB962C8B-B14F-4D97-AF65-F5344CB8AC3E}">
        <p14:creationId xmlns:p14="http://schemas.microsoft.com/office/powerpoint/2010/main" val="4780377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Identify the aldehyde and ketone functional group</a:t>
            </a:r>
          </a:p>
          <a:p>
            <a:endParaRPr lang="en-GB" dirty="0"/>
          </a:p>
          <a:p>
            <a:r>
              <a:rPr lang="en-GB" dirty="0" smtClean="0"/>
              <a:t>Understand that aldehydes and ketones </a:t>
            </a:r>
          </a:p>
          <a:p>
            <a:endParaRPr lang="en-GB" dirty="0"/>
          </a:p>
          <a:p>
            <a:pPr marL="571500" indent="-571500">
              <a:buAutoNum type="romanLcParenBoth"/>
            </a:pPr>
            <a:r>
              <a:rPr lang="en-GB" dirty="0" smtClean="0"/>
              <a:t>Do not form intermolecular hydrogen bonds and this affects their physical properties</a:t>
            </a:r>
          </a:p>
          <a:p>
            <a:pPr marL="571500" indent="-571500">
              <a:buAutoNum type="romanLcParenBoth"/>
            </a:pPr>
            <a:endParaRPr lang="en-GB" dirty="0"/>
          </a:p>
          <a:p>
            <a:pPr marL="571500" indent="-571500">
              <a:buAutoNum type="romanLcParenBoth"/>
            </a:pPr>
            <a:r>
              <a:rPr lang="en-GB" dirty="0" smtClean="0"/>
              <a:t>Can form hydrogen bonds with water, and this affects their solubility</a:t>
            </a:r>
          </a:p>
        </p:txBody>
      </p:sp>
    </p:spTree>
    <p:extLst>
      <p:ext uri="{BB962C8B-B14F-4D97-AF65-F5344CB8AC3E}">
        <p14:creationId xmlns:p14="http://schemas.microsoft.com/office/powerpoint/2010/main" val="4148369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7393" name="Picture 17" descr="carbonyl_group"/>
          <p:cNvPicPr>
            <a:picLocks noChangeAspect="1" noChangeArrowheads="1"/>
          </p:cNvPicPr>
          <p:nvPr/>
        </p:nvPicPr>
        <p:blipFill>
          <a:blip r:embed="rId3" cstate="print"/>
          <a:srcRect/>
          <a:stretch>
            <a:fillRect/>
          </a:stretch>
        </p:blipFill>
        <p:spPr bwMode="auto">
          <a:xfrm>
            <a:off x="8184232" y="1052737"/>
            <a:ext cx="1716088" cy="1698625"/>
          </a:xfrm>
          <a:prstGeom prst="rect">
            <a:avLst/>
          </a:prstGeom>
          <a:noFill/>
          <a:ln w="9525">
            <a:noFill/>
            <a:miter lim="800000"/>
            <a:headEnd/>
            <a:tailEnd/>
          </a:ln>
        </p:spPr>
      </p:pic>
      <p:pic>
        <p:nvPicPr>
          <p:cNvPr id="997389" name="Picture 13" descr="aldeyhde"/>
          <p:cNvPicPr>
            <a:picLocks noChangeAspect="1" noChangeArrowheads="1"/>
          </p:cNvPicPr>
          <p:nvPr/>
        </p:nvPicPr>
        <p:blipFill>
          <a:blip r:embed="rId4" cstate="print"/>
          <a:srcRect/>
          <a:stretch>
            <a:fillRect/>
          </a:stretch>
        </p:blipFill>
        <p:spPr bwMode="auto">
          <a:xfrm>
            <a:off x="8113713" y="2651125"/>
            <a:ext cx="1706562" cy="1620838"/>
          </a:xfrm>
          <a:prstGeom prst="rect">
            <a:avLst/>
          </a:prstGeom>
          <a:noFill/>
          <a:ln w="9525">
            <a:noFill/>
            <a:miter lim="800000"/>
            <a:headEnd/>
            <a:tailEnd/>
          </a:ln>
        </p:spPr>
      </p:pic>
      <p:sp>
        <p:nvSpPr>
          <p:cNvPr id="997379" name="Text Box 3"/>
          <p:cNvSpPr txBox="1">
            <a:spLocks noChangeArrowheads="1"/>
          </p:cNvSpPr>
          <p:nvPr/>
        </p:nvSpPr>
        <p:spPr bwMode="auto">
          <a:xfrm>
            <a:off x="1882776" y="2867025"/>
            <a:ext cx="5903913" cy="923330"/>
          </a:xfrm>
          <a:prstGeom prst="rect">
            <a:avLst/>
          </a:prstGeom>
          <a:noFill/>
          <a:ln w="9525" algn="ctr">
            <a:noFill/>
            <a:miter lim="800000"/>
            <a:headEnd/>
            <a:tailEnd/>
          </a:ln>
          <a:effectLst/>
        </p:spPr>
        <p:txBody>
          <a:bodyPr>
            <a:spAutoFit/>
          </a:bodyPr>
          <a:lstStyle/>
          <a:p>
            <a:pPr marL="355600" indent="-355600">
              <a:spcBef>
                <a:spcPct val="50000"/>
              </a:spcBef>
              <a:buClr>
                <a:srgbClr val="FF6600"/>
              </a:buClr>
              <a:buSzPct val="80000"/>
              <a:buFont typeface="Wingdings" pitchFamily="2" charset="2"/>
              <a:buChar char="l"/>
            </a:pPr>
            <a:r>
              <a:rPr lang="en-GB" altLang="en-US"/>
              <a:t>In </a:t>
            </a:r>
            <a:r>
              <a:rPr lang="en-GB" altLang="en-US" b="1">
                <a:solidFill>
                  <a:srgbClr val="FF6600"/>
                </a:solidFill>
              </a:rPr>
              <a:t>aldehydes</a:t>
            </a:r>
            <a:r>
              <a:rPr lang="en-GB" altLang="en-US"/>
              <a:t> the carbonyl group is at the end of the carbon chain and so has at least one hydrogen attached to it.</a:t>
            </a:r>
          </a:p>
        </p:txBody>
      </p:sp>
      <p:sp>
        <p:nvSpPr>
          <p:cNvPr id="30725" name="Text Box 6"/>
          <p:cNvSpPr txBox="1">
            <a:spLocks noChangeArrowheads="1"/>
          </p:cNvSpPr>
          <p:nvPr/>
        </p:nvSpPr>
        <p:spPr bwMode="auto">
          <a:xfrm>
            <a:off x="1991545" y="1196752"/>
            <a:ext cx="5027613" cy="923330"/>
          </a:xfrm>
          <a:prstGeom prst="rect">
            <a:avLst/>
          </a:prstGeom>
          <a:noFill/>
          <a:ln w="9525" algn="ctr">
            <a:noFill/>
            <a:miter lim="800000"/>
            <a:headEnd/>
            <a:tailEnd/>
          </a:ln>
          <a:effectLst/>
        </p:spPr>
        <p:txBody>
          <a:bodyPr>
            <a:spAutoFit/>
          </a:bodyPr>
          <a:lstStyle/>
          <a:p>
            <a:pPr eaLnBrk="1" hangingPunct="1">
              <a:spcBef>
                <a:spcPct val="50000"/>
              </a:spcBef>
            </a:pPr>
            <a:r>
              <a:rPr lang="en-GB" altLang="en-US" dirty="0"/>
              <a:t>The </a:t>
            </a:r>
            <a:r>
              <a:rPr lang="en-GB" altLang="en-US" b="1" dirty="0">
                <a:solidFill>
                  <a:srgbClr val="FF6600"/>
                </a:solidFill>
              </a:rPr>
              <a:t>carbonyl group</a:t>
            </a:r>
            <a:r>
              <a:rPr lang="en-GB" altLang="en-US" dirty="0"/>
              <a:t> (&gt;C=O) is the functional group found in compounds such as </a:t>
            </a:r>
            <a:r>
              <a:rPr lang="en-GB" altLang="en-US" b="1" dirty="0">
                <a:solidFill>
                  <a:srgbClr val="FF6600"/>
                </a:solidFill>
              </a:rPr>
              <a:t>aldehydes</a:t>
            </a:r>
            <a:r>
              <a:rPr lang="en-GB" altLang="en-US" dirty="0"/>
              <a:t>, </a:t>
            </a:r>
            <a:r>
              <a:rPr lang="en-GB" altLang="en-US" b="1" dirty="0">
                <a:solidFill>
                  <a:srgbClr val="FF6600"/>
                </a:solidFill>
              </a:rPr>
              <a:t>ketones</a:t>
            </a:r>
            <a:r>
              <a:rPr lang="en-GB" altLang="en-US" dirty="0" smtClean="0"/>
              <a:t>, </a:t>
            </a:r>
            <a:r>
              <a:rPr lang="en-GB" altLang="en-US" b="1" dirty="0" smtClean="0">
                <a:solidFill>
                  <a:srgbClr val="FF6600"/>
                </a:solidFill>
              </a:rPr>
              <a:t>esters</a:t>
            </a:r>
            <a:r>
              <a:rPr lang="en-GB" altLang="en-US" dirty="0" smtClean="0"/>
              <a:t> </a:t>
            </a:r>
            <a:r>
              <a:rPr lang="en-GB" altLang="en-US" dirty="0"/>
              <a:t>and </a:t>
            </a:r>
            <a:r>
              <a:rPr lang="en-GB" altLang="en-US" b="1" dirty="0">
                <a:solidFill>
                  <a:srgbClr val="FF6600"/>
                </a:solidFill>
              </a:rPr>
              <a:t>carboxylic acids</a:t>
            </a:r>
            <a:r>
              <a:rPr lang="en-GB" altLang="en-US" dirty="0"/>
              <a:t>.</a:t>
            </a:r>
          </a:p>
        </p:txBody>
      </p:sp>
      <p:pic>
        <p:nvPicPr>
          <p:cNvPr id="997391" name="Picture 15" descr="ketone"/>
          <p:cNvPicPr>
            <a:picLocks noChangeAspect="1" noChangeArrowheads="1"/>
          </p:cNvPicPr>
          <p:nvPr/>
        </p:nvPicPr>
        <p:blipFill>
          <a:blip r:embed="rId5" cstate="print"/>
          <a:srcRect/>
          <a:stretch>
            <a:fillRect/>
          </a:stretch>
        </p:blipFill>
        <p:spPr bwMode="auto">
          <a:xfrm>
            <a:off x="8108950" y="4586289"/>
            <a:ext cx="1716088" cy="1584325"/>
          </a:xfrm>
          <a:prstGeom prst="rect">
            <a:avLst/>
          </a:prstGeom>
          <a:noFill/>
          <a:ln w="9525">
            <a:noFill/>
            <a:miter lim="800000"/>
            <a:headEnd/>
            <a:tailEnd/>
          </a:ln>
        </p:spPr>
      </p:pic>
      <p:sp>
        <p:nvSpPr>
          <p:cNvPr id="997386" name="Text Box 10"/>
          <p:cNvSpPr txBox="1">
            <a:spLocks noChangeArrowheads="1"/>
          </p:cNvSpPr>
          <p:nvPr/>
        </p:nvSpPr>
        <p:spPr bwMode="auto">
          <a:xfrm>
            <a:off x="1882776" y="4784726"/>
            <a:ext cx="5865813" cy="646331"/>
          </a:xfrm>
          <a:prstGeom prst="rect">
            <a:avLst/>
          </a:prstGeom>
          <a:noFill/>
          <a:ln w="9525" algn="ctr">
            <a:noFill/>
            <a:miter lim="800000"/>
            <a:headEnd/>
            <a:tailEnd/>
          </a:ln>
          <a:effectLst/>
        </p:spPr>
        <p:txBody>
          <a:bodyPr>
            <a:spAutoFit/>
          </a:bodyPr>
          <a:lstStyle/>
          <a:p>
            <a:pPr marL="355600" indent="-355600">
              <a:spcBef>
                <a:spcPct val="50000"/>
              </a:spcBef>
              <a:buClr>
                <a:srgbClr val="FF6600"/>
              </a:buClr>
              <a:buSzPct val="80000"/>
              <a:buFont typeface="Wingdings" pitchFamily="2" charset="2"/>
              <a:buChar char="l"/>
            </a:pPr>
            <a:r>
              <a:rPr lang="en-GB" altLang="en-US" dirty="0"/>
              <a:t>In </a:t>
            </a:r>
            <a:r>
              <a:rPr lang="en-GB" altLang="en-US" b="1" dirty="0" err="1">
                <a:solidFill>
                  <a:srgbClr val="FF6600"/>
                </a:solidFill>
              </a:rPr>
              <a:t>ketones</a:t>
            </a:r>
            <a:r>
              <a:rPr lang="en-GB" altLang="en-US" dirty="0"/>
              <a:t> the carbonyl group is in the middle of a carbon chain and so has two </a:t>
            </a:r>
            <a:r>
              <a:rPr lang="en-GB" altLang="en-US" b="1" dirty="0">
                <a:solidFill>
                  <a:srgbClr val="FF6600"/>
                </a:solidFill>
              </a:rPr>
              <a:t>alkyl groups</a:t>
            </a:r>
            <a:r>
              <a:rPr lang="en-GB" altLang="en-US" dirty="0"/>
              <a:t> attached to it.</a:t>
            </a:r>
          </a:p>
        </p:txBody>
      </p:sp>
      <p:sp>
        <p:nvSpPr>
          <p:cNvPr id="30730" name="Rectangle 22"/>
          <p:cNvSpPr>
            <a:spLocks noGrp="1" noChangeArrowheads="1"/>
          </p:cNvSpPr>
          <p:nvPr>
            <p:ph type="title"/>
          </p:nvPr>
        </p:nvSpPr>
        <p:spPr>
          <a:xfrm>
            <a:off x="1703512" y="332657"/>
            <a:ext cx="7240588" cy="549275"/>
          </a:xfrm>
        </p:spPr>
        <p:style>
          <a:lnRef idx="1">
            <a:schemeClr val="accent5"/>
          </a:lnRef>
          <a:fillRef idx="2">
            <a:schemeClr val="accent5"/>
          </a:fillRef>
          <a:effectRef idx="1">
            <a:schemeClr val="accent5"/>
          </a:effectRef>
          <a:fontRef idx="minor">
            <a:schemeClr val="dk1"/>
          </a:fontRef>
        </p:style>
        <p:txBody>
          <a:bodyPr>
            <a:normAutofit fontScale="90000"/>
          </a:bodyPr>
          <a:lstStyle/>
          <a:p>
            <a:pPr eaLnBrk="1" hangingPunct="1"/>
            <a:r>
              <a:rPr lang="en-GB" altLang="en-US" dirty="0" smtClean="0"/>
              <a:t>The carbonyl group</a:t>
            </a:r>
          </a:p>
        </p:txBody>
      </p:sp>
      <p:sp>
        <p:nvSpPr>
          <p:cNvPr id="9" name="Text Box 10"/>
          <p:cNvSpPr txBox="1">
            <a:spLocks noChangeArrowheads="1"/>
          </p:cNvSpPr>
          <p:nvPr/>
        </p:nvSpPr>
        <p:spPr bwMode="auto">
          <a:xfrm>
            <a:off x="1919537" y="5949280"/>
            <a:ext cx="5865813" cy="369332"/>
          </a:xfrm>
          <a:prstGeom prst="rect">
            <a:avLst/>
          </a:prstGeom>
          <a:noFill/>
          <a:ln w="9525" algn="ctr">
            <a:noFill/>
            <a:miter lim="800000"/>
            <a:headEnd/>
            <a:tailEnd/>
          </a:ln>
          <a:effectLst/>
        </p:spPr>
        <p:txBody>
          <a:bodyPr>
            <a:spAutoFit/>
          </a:bodyPr>
          <a:lstStyle/>
          <a:p>
            <a:pPr marL="355600" indent="-355600">
              <a:spcBef>
                <a:spcPct val="50000"/>
              </a:spcBef>
              <a:buClr>
                <a:srgbClr val="FF6600"/>
              </a:buClr>
              <a:buSzPct val="80000"/>
              <a:buFont typeface="Wingdings" pitchFamily="2" charset="2"/>
              <a:buChar char="l"/>
            </a:pPr>
            <a:r>
              <a:rPr lang="en-GB" altLang="en-US" dirty="0"/>
              <a:t>The R groups can be </a:t>
            </a:r>
            <a:r>
              <a:rPr lang="en-GB" altLang="en-US" b="1" dirty="0"/>
              <a:t>ALKYL</a:t>
            </a:r>
            <a:r>
              <a:rPr lang="en-GB" altLang="en-US" dirty="0"/>
              <a:t> groups or </a:t>
            </a:r>
            <a:r>
              <a:rPr lang="en-GB" altLang="en-US" b="1" dirty="0">
                <a:solidFill>
                  <a:srgbClr val="FF0000"/>
                </a:solidFill>
              </a:rPr>
              <a:t>ARYL</a:t>
            </a:r>
            <a:r>
              <a:rPr lang="en-GB" altLang="en-US" dirty="0"/>
              <a:t> groups</a:t>
            </a:r>
          </a:p>
        </p:txBody>
      </p:sp>
    </p:spTree>
    <p:extLst>
      <p:ext uri="{BB962C8B-B14F-4D97-AF65-F5344CB8AC3E}">
        <p14:creationId xmlns:p14="http://schemas.microsoft.com/office/powerpoint/2010/main" val="27124050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97393"/>
                                        </p:tgtEl>
                                        <p:attrNameLst>
                                          <p:attrName>style.visibility</p:attrName>
                                        </p:attrNameLst>
                                      </p:cBhvr>
                                      <p:to>
                                        <p:strVal val="visible"/>
                                      </p:to>
                                    </p:set>
                                    <p:animEffect transition="in" filter="wipe(left)">
                                      <p:cBhvr>
                                        <p:cTn id="7" dur="500"/>
                                        <p:tgtEl>
                                          <p:spTgt spid="9973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97379"/>
                                        </p:tgtEl>
                                        <p:attrNameLst>
                                          <p:attrName>style.visibility</p:attrName>
                                        </p:attrNameLst>
                                      </p:cBhvr>
                                      <p:to>
                                        <p:strVal val="visible"/>
                                      </p:to>
                                    </p:set>
                                    <p:animEffect transition="in" filter="dissolve">
                                      <p:cBhvr>
                                        <p:cTn id="12" dur="500"/>
                                        <p:tgtEl>
                                          <p:spTgt spid="997379"/>
                                        </p:tgtEl>
                                      </p:cBhvr>
                                    </p:animEffect>
                                  </p:childTnLst>
                                </p:cTn>
                              </p:par>
                            </p:childTnLst>
                          </p:cTn>
                        </p:par>
                        <p:par>
                          <p:cTn id="13" fill="hold" nodeType="afterGroup">
                            <p:stCondLst>
                              <p:cond delay="500"/>
                            </p:stCondLst>
                            <p:childTnLst>
                              <p:par>
                                <p:cTn id="14" presetID="22" presetClass="entr" presetSubtype="8" fill="hold" nodeType="afterEffect">
                                  <p:stCondLst>
                                    <p:cond delay="0"/>
                                  </p:stCondLst>
                                  <p:childTnLst>
                                    <p:set>
                                      <p:cBhvr>
                                        <p:cTn id="15" dur="1" fill="hold">
                                          <p:stCondLst>
                                            <p:cond delay="0"/>
                                          </p:stCondLst>
                                        </p:cTn>
                                        <p:tgtEl>
                                          <p:spTgt spid="997389"/>
                                        </p:tgtEl>
                                        <p:attrNameLst>
                                          <p:attrName>style.visibility</p:attrName>
                                        </p:attrNameLst>
                                      </p:cBhvr>
                                      <p:to>
                                        <p:strVal val="visible"/>
                                      </p:to>
                                    </p:set>
                                    <p:animEffect transition="in" filter="wipe(left)">
                                      <p:cBhvr>
                                        <p:cTn id="16" dur="500"/>
                                        <p:tgtEl>
                                          <p:spTgt spid="99738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997386"/>
                                        </p:tgtEl>
                                        <p:attrNameLst>
                                          <p:attrName>style.visibility</p:attrName>
                                        </p:attrNameLst>
                                      </p:cBhvr>
                                      <p:to>
                                        <p:strVal val="visible"/>
                                      </p:to>
                                    </p:set>
                                    <p:animEffect transition="in" filter="dissolve">
                                      <p:cBhvr>
                                        <p:cTn id="21" dur="500"/>
                                        <p:tgtEl>
                                          <p:spTgt spid="997386"/>
                                        </p:tgtEl>
                                      </p:cBhvr>
                                    </p:animEffect>
                                  </p:childTnLst>
                                </p:cTn>
                              </p:par>
                            </p:childTnLst>
                          </p:cTn>
                        </p:par>
                        <p:par>
                          <p:cTn id="22" fill="hold" nodeType="afterGroup">
                            <p:stCondLst>
                              <p:cond delay="500"/>
                            </p:stCondLst>
                            <p:childTnLst>
                              <p:par>
                                <p:cTn id="23" presetID="22" presetClass="entr" presetSubtype="8" fill="hold" nodeType="afterEffect">
                                  <p:stCondLst>
                                    <p:cond delay="0"/>
                                  </p:stCondLst>
                                  <p:childTnLst>
                                    <p:set>
                                      <p:cBhvr>
                                        <p:cTn id="24" dur="1" fill="hold">
                                          <p:stCondLst>
                                            <p:cond delay="0"/>
                                          </p:stCondLst>
                                        </p:cTn>
                                        <p:tgtEl>
                                          <p:spTgt spid="997391"/>
                                        </p:tgtEl>
                                        <p:attrNameLst>
                                          <p:attrName>style.visibility</p:attrName>
                                        </p:attrNameLst>
                                      </p:cBhvr>
                                      <p:to>
                                        <p:strVal val="visible"/>
                                      </p:to>
                                    </p:set>
                                    <p:animEffect transition="in" filter="wipe(left)">
                                      <p:cBhvr>
                                        <p:cTn id="25" dur="500"/>
                                        <p:tgtEl>
                                          <p:spTgt spid="997391"/>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dissolv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7379" grpId="0"/>
      <p:bldP spid="997386"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21464"/>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en-GB" dirty="0" smtClean="0"/>
              <a:t>Nomenclature</a:t>
            </a:r>
            <a:endParaRPr lang="en-GB" dirty="0"/>
          </a:p>
        </p:txBody>
      </p:sp>
      <p:pic>
        <p:nvPicPr>
          <p:cNvPr id="4" name="Picture 10" descr="propanal"/>
          <p:cNvPicPr>
            <a:picLocks noChangeAspect="1" noChangeArrowheads="1"/>
          </p:cNvPicPr>
          <p:nvPr/>
        </p:nvPicPr>
        <p:blipFill>
          <a:blip r:embed="rId3" cstate="print"/>
          <a:srcRect/>
          <a:stretch>
            <a:fillRect/>
          </a:stretch>
        </p:blipFill>
        <p:spPr bwMode="auto">
          <a:xfrm>
            <a:off x="838200" y="1110080"/>
            <a:ext cx="2855913" cy="1812925"/>
          </a:xfrm>
          <a:prstGeom prst="rect">
            <a:avLst/>
          </a:prstGeom>
          <a:noFill/>
          <a:ln w="9525">
            <a:noFill/>
            <a:miter lim="800000"/>
            <a:headEnd/>
            <a:tailEnd/>
          </a:ln>
        </p:spPr>
      </p:pic>
      <p:pic>
        <p:nvPicPr>
          <p:cNvPr id="5" name="Picture 13" descr="propanone"/>
          <p:cNvPicPr>
            <a:picLocks noChangeAspect="1" noChangeArrowheads="1"/>
          </p:cNvPicPr>
          <p:nvPr/>
        </p:nvPicPr>
        <p:blipFill>
          <a:blip r:embed="rId4" cstate="print"/>
          <a:srcRect/>
          <a:stretch>
            <a:fillRect/>
          </a:stretch>
        </p:blipFill>
        <p:spPr bwMode="auto">
          <a:xfrm>
            <a:off x="4386263" y="1110079"/>
            <a:ext cx="3055937" cy="1812925"/>
          </a:xfrm>
          <a:prstGeom prst="rect">
            <a:avLst/>
          </a:prstGeom>
          <a:noFill/>
          <a:ln w="9525">
            <a:noFill/>
            <a:miter lim="800000"/>
            <a:headEnd/>
            <a:tailEnd/>
          </a:ln>
        </p:spPr>
      </p:pic>
      <p:pic>
        <p:nvPicPr>
          <p:cNvPr id="6" name="Picture 13" descr="butanal"/>
          <p:cNvPicPr>
            <a:picLocks noChangeAspect="1" noChangeArrowheads="1"/>
          </p:cNvPicPr>
          <p:nvPr/>
        </p:nvPicPr>
        <p:blipFill>
          <a:blip r:embed="rId5" cstate="print"/>
          <a:srcRect/>
          <a:stretch>
            <a:fillRect/>
          </a:stretch>
        </p:blipFill>
        <p:spPr bwMode="auto">
          <a:xfrm>
            <a:off x="7940757" y="1177464"/>
            <a:ext cx="3289182" cy="1678154"/>
          </a:xfrm>
          <a:prstGeom prst="rect">
            <a:avLst/>
          </a:prstGeom>
          <a:noFill/>
          <a:ln w="9525">
            <a:noFill/>
            <a:miter lim="800000"/>
            <a:headEnd/>
            <a:tailEnd/>
          </a:ln>
        </p:spPr>
      </p:pic>
      <p:pic>
        <p:nvPicPr>
          <p:cNvPr id="7" name="Picture 14" descr="pentan_3_one"/>
          <p:cNvPicPr>
            <a:picLocks noChangeAspect="1" noChangeArrowheads="1"/>
          </p:cNvPicPr>
          <p:nvPr/>
        </p:nvPicPr>
        <p:blipFill>
          <a:blip r:embed="rId6" cstate="print"/>
          <a:srcRect/>
          <a:stretch>
            <a:fillRect/>
          </a:stretch>
        </p:blipFill>
        <p:spPr bwMode="auto">
          <a:xfrm>
            <a:off x="7547725" y="5005136"/>
            <a:ext cx="3896121" cy="1598863"/>
          </a:xfrm>
          <a:prstGeom prst="rect">
            <a:avLst/>
          </a:prstGeom>
          <a:noFill/>
          <a:ln w="9525">
            <a:noFill/>
            <a:miter lim="800000"/>
            <a:headEnd/>
            <a:tailEnd/>
          </a:ln>
        </p:spPr>
      </p:pic>
      <p:pic>
        <p:nvPicPr>
          <p:cNvPr id="8" name="Picture 15" descr="butanone"/>
          <p:cNvPicPr>
            <a:picLocks noChangeAspect="1" noChangeArrowheads="1"/>
          </p:cNvPicPr>
          <p:nvPr/>
        </p:nvPicPr>
        <p:blipFill>
          <a:blip r:embed="rId7" cstate="print"/>
          <a:srcRect/>
          <a:stretch>
            <a:fillRect/>
          </a:stretch>
        </p:blipFill>
        <p:spPr bwMode="auto">
          <a:xfrm>
            <a:off x="8283539" y="3174999"/>
            <a:ext cx="2946400" cy="1431925"/>
          </a:xfrm>
          <a:prstGeom prst="rect">
            <a:avLst/>
          </a:prstGeom>
          <a:noFill/>
          <a:ln w="9525">
            <a:noFill/>
            <a:miter lim="800000"/>
            <a:headEnd/>
            <a:tailEnd/>
          </a:ln>
        </p:spPr>
      </p:pic>
      <p:pic>
        <p:nvPicPr>
          <p:cNvPr id="9" name="Picture 20" descr="ethanal"/>
          <p:cNvPicPr>
            <a:picLocks noChangeAspect="1" noChangeArrowheads="1"/>
          </p:cNvPicPr>
          <p:nvPr/>
        </p:nvPicPr>
        <p:blipFill>
          <a:blip r:embed="rId8" cstate="print"/>
          <a:srcRect/>
          <a:stretch>
            <a:fillRect/>
          </a:stretch>
        </p:blipFill>
        <p:spPr bwMode="auto">
          <a:xfrm>
            <a:off x="4678507" y="5307305"/>
            <a:ext cx="1720850" cy="1430338"/>
          </a:xfrm>
          <a:prstGeom prst="rect">
            <a:avLst/>
          </a:prstGeom>
          <a:noFill/>
          <a:ln w="9525">
            <a:noFill/>
            <a:miter lim="800000"/>
            <a:headEnd/>
            <a:tailEnd/>
          </a:ln>
        </p:spPr>
      </p:pic>
      <p:pic>
        <p:nvPicPr>
          <p:cNvPr id="10" name="Picture 22" descr="2_methylbutanal"/>
          <p:cNvPicPr>
            <a:picLocks noChangeAspect="1" noChangeArrowheads="1"/>
          </p:cNvPicPr>
          <p:nvPr/>
        </p:nvPicPr>
        <p:blipFill>
          <a:blip r:embed="rId9" cstate="print"/>
          <a:srcRect/>
          <a:stretch>
            <a:fillRect/>
          </a:stretch>
        </p:blipFill>
        <p:spPr bwMode="auto">
          <a:xfrm>
            <a:off x="734553" y="3174999"/>
            <a:ext cx="2795587" cy="2514600"/>
          </a:xfrm>
          <a:prstGeom prst="rect">
            <a:avLst/>
          </a:prstGeom>
          <a:noFill/>
          <a:ln w="9525">
            <a:noFill/>
            <a:miter lim="800000"/>
            <a:headEnd/>
            <a:tailEnd/>
          </a:ln>
        </p:spPr>
      </p:pic>
      <p:pic>
        <p:nvPicPr>
          <p:cNvPr id="11" name="Picture 6" descr="01"/>
          <p:cNvPicPr>
            <a:picLocks noGrp="1" noChangeAspect="1" noChangeArrowheads="1"/>
          </p:cNvPicPr>
          <p:nvPr>
            <p:ph idx="1"/>
          </p:nvPr>
        </p:nvPicPr>
        <p:blipFill rotWithShape="1">
          <a:blip r:embed="rId10" cstate="print"/>
          <a:srcRect b="9528"/>
          <a:stretch/>
        </p:blipFill>
        <p:spPr bwMode="auto">
          <a:xfrm>
            <a:off x="4386263" y="3249862"/>
            <a:ext cx="3068017" cy="1838242"/>
          </a:xfrm>
          <a:noFill/>
          <a:ln>
            <a:miter lim="800000"/>
            <a:headEnd/>
            <a:tailEnd/>
          </a:ln>
        </p:spPr>
      </p:pic>
      <p:sp>
        <p:nvSpPr>
          <p:cNvPr id="12" name="Rounded Rectangle 11"/>
          <p:cNvSpPr/>
          <p:nvPr/>
        </p:nvSpPr>
        <p:spPr>
          <a:xfrm>
            <a:off x="368968" y="1177464"/>
            <a:ext cx="617621" cy="4909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smtClean="0"/>
              <a:t>A</a:t>
            </a:r>
            <a:endParaRPr lang="en-GB" sz="3200" dirty="0"/>
          </a:p>
        </p:txBody>
      </p:sp>
      <p:sp>
        <p:nvSpPr>
          <p:cNvPr id="13" name="Rounded Rectangle 12"/>
          <p:cNvSpPr/>
          <p:nvPr/>
        </p:nvSpPr>
        <p:spPr>
          <a:xfrm>
            <a:off x="4163345" y="1172617"/>
            <a:ext cx="617621" cy="4909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t>B</a:t>
            </a:r>
          </a:p>
        </p:txBody>
      </p:sp>
      <p:sp>
        <p:nvSpPr>
          <p:cNvPr id="14" name="Rounded Rectangle 13"/>
          <p:cNvSpPr/>
          <p:nvPr/>
        </p:nvSpPr>
        <p:spPr>
          <a:xfrm>
            <a:off x="7631946" y="1172616"/>
            <a:ext cx="617621" cy="4909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t>C</a:t>
            </a:r>
          </a:p>
        </p:txBody>
      </p:sp>
      <p:sp>
        <p:nvSpPr>
          <p:cNvPr id="15" name="Rounded Rectangle 14"/>
          <p:cNvSpPr/>
          <p:nvPr/>
        </p:nvSpPr>
        <p:spPr>
          <a:xfrm>
            <a:off x="368968" y="4116009"/>
            <a:ext cx="617621" cy="4909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t>D</a:t>
            </a:r>
          </a:p>
        </p:txBody>
      </p:sp>
      <p:sp>
        <p:nvSpPr>
          <p:cNvPr id="16" name="Rounded Rectangle 15"/>
          <p:cNvSpPr/>
          <p:nvPr/>
        </p:nvSpPr>
        <p:spPr>
          <a:xfrm>
            <a:off x="3765257" y="3625094"/>
            <a:ext cx="617621" cy="4909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t>E</a:t>
            </a:r>
          </a:p>
        </p:txBody>
      </p:sp>
      <p:sp>
        <p:nvSpPr>
          <p:cNvPr id="17" name="Rounded Rectangle 16"/>
          <p:cNvSpPr/>
          <p:nvPr/>
        </p:nvSpPr>
        <p:spPr>
          <a:xfrm>
            <a:off x="5922252" y="3620247"/>
            <a:ext cx="617621" cy="4909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t>F</a:t>
            </a:r>
          </a:p>
        </p:txBody>
      </p:sp>
      <p:sp>
        <p:nvSpPr>
          <p:cNvPr id="18" name="Rounded Rectangle 17"/>
          <p:cNvSpPr/>
          <p:nvPr/>
        </p:nvSpPr>
        <p:spPr>
          <a:xfrm>
            <a:off x="7940756" y="3088876"/>
            <a:ext cx="617621" cy="4909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t>G</a:t>
            </a:r>
          </a:p>
        </p:txBody>
      </p:sp>
      <p:sp>
        <p:nvSpPr>
          <p:cNvPr id="19" name="Rounded Rectangle 18"/>
          <p:cNvSpPr/>
          <p:nvPr/>
        </p:nvSpPr>
        <p:spPr>
          <a:xfrm>
            <a:off x="3938337" y="5832113"/>
            <a:ext cx="617621" cy="4909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t>I</a:t>
            </a:r>
          </a:p>
        </p:txBody>
      </p:sp>
      <p:sp>
        <p:nvSpPr>
          <p:cNvPr id="20" name="Rounded Rectangle 19"/>
          <p:cNvSpPr/>
          <p:nvPr/>
        </p:nvSpPr>
        <p:spPr>
          <a:xfrm>
            <a:off x="7238913" y="6077570"/>
            <a:ext cx="617621" cy="49091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3200" dirty="0"/>
              <a:t>J</a:t>
            </a:r>
          </a:p>
        </p:txBody>
      </p:sp>
    </p:spTree>
    <p:extLst>
      <p:ext uri="{BB962C8B-B14F-4D97-AF65-F5344CB8AC3E}">
        <p14:creationId xmlns:p14="http://schemas.microsoft.com/office/powerpoint/2010/main" val="68382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left)">
                                      <p:cBhvr>
                                        <p:cTn id="20" dur="500"/>
                                        <p:tgtEl>
                                          <p:spTgt spid="6"/>
                                        </p:tgtEl>
                                      </p:cBhvr>
                                    </p:animEffect>
                                  </p:childTnLst>
                                </p:cTn>
                              </p:par>
                            </p:childTnLst>
                          </p:cTn>
                        </p:par>
                        <p:par>
                          <p:cTn id="21" fill="hold">
                            <p:stCondLst>
                              <p:cond delay="1000"/>
                            </p:stCondLst>
                            <p:childTnLst>
                              <p:par>
                                <p:cTn id="22" presetID="22" presetClass="entr" presetSubtype="8" fill="hold" nodeType="after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par>
                          <p:cTn id="25" fill="hold">
                            <p:stCondLst>
                              <p:cond delay="1500"/>
                            </p:stCondLst>
                            <p:childTnLst>
                              <p:par>
                                <p:cTn id="26" presetID="22" presetClass="entr" presetSubtype="8"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ipe(left)">
                                      <p:cBhvr>
                                        <p:cTn id="28" dur="500"/>
                                        <p:tgtEl>
                                          <p:spTgt spid="7"/>
                                        </p:tgtEl>
                                      </p:cBhvr>
                                    </p:animEffect>
                                  </p:childTnLst>
                                </p:cTn>
                              </p:par>
                            </p:childTnLst>
                          </p:cTn>
                        </p:par>
                        <p:par>
                          <p:cTn id="29" fill="hold">
                            <p:stCondLst>
                              <p:cond delay="2000"/>
                            </p:stCondLst>
                            <p:childTnLst>
                              <p:par>
                                <p:cTn id="30" presetID="22" presetClass="entr" presetSubtype="8" fill="hold" nodeType="after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en-GB" dirty="0" smtClean="0"/>
              <a:t>Bonding</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177241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a:r>
              <a:rPr lang="en-GB" dirty="0" smtClean="0"/>
              <a:t>Physical Properties</a:t>
            </a:r>
            <a:endParaRPr lang="en-GB"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872038"/>
            <a:ext cx="3693695" cy="2075857"/>
          </a:xfr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8764" y="4149809"/>
            <a:ext cx="3565478" cy="2364342"/>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63271" y="2909966"/>
            <a:ext cx="3768811" cy="3768811"/>
          </a:xfrm>
          <a:prstGeom prst="rect">
            <a:avLst/>
          </a:prstGeom>
        </p:spPr>
      </p:pic>
      <p:pic>
        <p:nvPicPr>
          <p:cNvPr id="7" name="Picture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20924" y="1756654"/>
            <a:ext cx="3351298" cy="2327189"/>
          </a:xfrm>
          <a:prstGeom prst="rect">
            <a:avLst/>
          </a:prstGeom>
        </p:spPr>
      </p:pic>
    </p:spTree>
    <p:extLst>
      <p:ext uri="{BB962C8B-B14F-4D97-AF65-F5344CB8AC3E}">
        <p14:creationId xmlns:p14="http://schemas.microsoft.com/office/powerpoint/2010/main" val="3296910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GB" dirty="0" smtClean="0"/>
              <a:t>Physical Properties of Carbonyl Compounds</a:t>
            </a:r>
            <a:endParaRPr lang="en-GB" dirty="0"/>
          </a:p>
        </p:txBody>
      </p:sp>
      <p:sp>
        <p:nvSpPr>
          <p:cNvPr id="3" name="Content Placeholder 2"/>
          <p:cNvSpPr>
            <a:spLocks noGrp="1"/>
          </p:cNvSpPr>
          <p:nvPr>
            <p:ph idx="1"/>
          </p:nvPr>
        </p:nvSpPr>
        <p:spPr/>
        <p:txBody>
          <a:bodyPr/>
          <a:lstStyle/>
          <a:p>
            <a:r>
              <a:rPr lang="en-GB" dirty="0" smtClean="0"/>
              <a:t>Complete the worksheet</a:t>
            </a:r>
          </a:p>
          <a:p>
            <a:endParaRPr lang="en-GB" dirty="0"/>
          </a:p>
          <a:p>
            <a:r>
              <a:rPr lang="en-GB" dirty="0" smtClean="0"/>
              <a:t>Discuss boiling points of aldehydes and </a:t>
            </a:r>
            <a:r>
              <a:rPr lang="en-GB" dirty="0" err="1" smtClean="0"/>
              <a:t>ketones</a:t>
            </a:r>
            <a:r>
              <a:rPr lang="en-GB" dirty="0" smtClean="0"/>
              <a:t> </a:t>
            </a:r>
            <a:endParaRPr lang="en-GB" dirty="0"/>
          </a:p>
        </p:txBody>
      </p:sp>
    </p:spTree>
    <p:controls>
      <mc:AlternateContent xmlns:mc="http://schemas.openxmlformats.org/markup-compatibility/2006">
        <mc:Choice xmlns:v="urn:schemas-microsoft-com:vml" Requires="v">
          <p:control spid="1030" name="ShockwaveFlash1" r:id="rId2" imgW="1828800" imgH="1828800"/>
        </mc:Choice>
        <mc:Fallback>
          <p:control name="ShockwaveFlash1" r:id="rId2" imgW="1828800" imgH="1828800">
            <p:pic>
              <p:nvPicPr>
                <p:cNvPr id="4" name="ShockwaveFlash1"/>
                <p:cNvPicPr preferRelativeResize="0">
                  <a:picLocks noChangeArrowheads="1" noChangeShapeType="1"/>
                </p:cNvPicPr>
                <p:nvPr/>
              </p:nvPicPr>
              <p:blipFill>
                <a:blip r:embed="rId4"/>
                <a:srcRect/>
                <a:stretch>
                  <a:fillRect/>
                </a:stretch>
              </p:blipFill>
              <p:spPr bwMode="auto">
                <a:xfrm>
                  <a:off x="5232400" y="3933825"/>
                  <a:ext cx="4895850" cy="23749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848956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algn="ctr" eaLnBrk="1" hangingPunct="1"/>
            <a:r>
              <a:rPr lang="en-GB" altLang="en-US" dirty="0" smtClean="0"/>
              <a:t>Do Now </a:t>
            </a:r>
            <a:r>
              <a:rPr lang="en-GB" altLang="en-US" dirty="0" smtClean="0"/>
              <a:t>Questions</a:t>
            </a:r>
          </a:p>
        </p:txBody>
      </p:sp>
      <p:sp>
        <p:nvSpPr>
          <p:cNvPr id="3" name="Content Placeholder 2"/>
          <p:cNvSpPr>
            <a:spLocks noGrp="1"/>
          </p:cNvSpPr>
          <p:nvPr>
            <p:ph idx="1"/>
          </p:nvPr>
        </p:nvSpPr>
        <p:spPr>
          <a:xfrm>
            <a:off x="838200" y="2029990"/>
            <a:ext cx="10515600" cy="4351338"/>
          </a:xfrm>
        </p:spPr>
        <p:txBody>
          <a:bodyPr>
            <a:normAutofit/>
          </a:bodyPr>
          <a:lstStyle/>
          <a:p>
            <a:pPr marL="0" indent="0">
              <a:buNone/>
              <a:defRPr/>
            </a:pPr>
            <a:r>
              <a:rPr lang="en-GB" sz="2600" dirty="0"/>
              <a:t>1. Explain why:</a:t>
            </a:r>
          </a:p>
          <a:p>
            <a:pPr marL="514350" indent="-514350">
              <a:buFontTx/>
              <a:buAutoNum type="alphaLcParenR"/>
              <a:defRPr/>
            </a:pPr>
            <a:r>
              <a:rPr lang="en-GB" sz="2600" dirty="0"/>
              <a:t>No ketone with fewer than three carbons is possible</a:t>
            </a:r>
          </a:p>
          <a:p>
            <a:pPr marL="514350" indent="-514350">
              <a:buFontTx/>
              <a:buAutoNum type="alphaLcParenR"/>
              <a:defRPr/>
            </a:pPr>
            <a:r>
              <a:rPr lang="en-GB" sz="2600" dirty="0"/>
              <a:t>No numbering system is needed in the </a:t>
            </a:r>
            <a:r>
              <a:rPr lang="en-GB" sz="2600" dirty="0" smtClean="0"/>
              <a:t>ketone, </a:t>
            </a:r>
            <a:r>
              <a:rPr lang="en-GB" sz="2600" dirty="0"/>
              <a:t>butanone</a:t>
            </a:r>
          </a:p>
          <a:p>
            <a:pPr marL="514350" indent="-514350">
              <a:buFontTx/>
              <a:buAutoNum type="alphaLcParenR"/>
              <a:defRPr/>
            </a:pPr>
            <a:r>
              <a:rPr lang="en-GB" sz="2600" dirty="0"/>
              <a:t>No numbering is ever needed to locate the position of the C=O group when naming aldehydes.</a:t>
            </a:r>
          </a:p>
          <a:p>
            <a:pPr marL="0" indent="0">
              <a:buNone/>
              <a:defRPr/>
            </a:pPr>
            <a:r>
              <a:rPr lang="en-GB" sz="2600" dirty="0"/>
              <a:t>2. Explain why there are no hydrogen bonds between </a:t>
            </a:r>
            <a:r>
              <a:rPr lang="en-GB" sz="2600" dirty="0" err="1"/>
              <a:t>propanone</a:t>
            </a:r>
            <a:r>
              <a:rPr lang="en-GB" sz="2600" dirty="0"/>
              <a:t> molecules.</a:t>
            </a:r>
          </a:p>
          <a:p>
            <a:pPr marL="0" indent="0">
              <a:buNone/>
              <a:defRPr/>
            </a:pPr>
            <a:r>
              <a:rPr lang="en-GB" sz="2600" dirty="0"/>
              <a:t>3. Explain why hydrogen bonds can form between </a:t>
            </a:r>
            <a:r>
              <a:rPr lang="en-GB" sz="2600" dirty="0" err="1"/>
              <a:t>propanone</a:t>
            </a:r>
            <a:r>
              <a:rPr lang="en-GB" sz="2600" dirty="0"/>
              <a:t> and water molecules.</a:t>
            </a:r>
          </a:p>
        </p:txBody>
      </p:sp>
    </p:spTree>
    <p:extLst>
      <p:ext uri="{BB962C8B-B14F-4D97-AF65-F5344CB8AC3E}">
        <p14:creationId xmlns:p14="http://schemas.microsoft.com/office/powerpoint/2010/main" val="35797990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1161" y="183152"/>
            <a:ext cx="8699043" cy="6511322"/>
          </a:xfrm>
          <a:prstGeom prst="rect">
            <a:avLst/>
          </a:prstGeom>
        </p:spPr>
      </p:pic>
    </p:spTree>
    <p:extLst>
      <p:ext uri="{BB962C8B-B14F-4D97-AF65-F5344CB8AC3E}">
        <p14:creationId xmlns:p14="http://schemas.microsoft.com/office/powerpoint/2010/main" val="4153972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550</Words>
  <Application>Microsoft Office PowerPoint</Application>
  <PresentationFormat>Widescreen</PresentationFormat>
  <Paragraphs>75</Paragraphs>
  <Slides>11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Do Now</vt:lpstr>
      <vt:lpstr>Learning Outcomes</vt:lpstr>
      <vt:lpstr>The carbonyl group</vt:lpstr>
      <vt:lpstr>Nomenclature</vt:lpstr>
      <vt:lpstr>Bonding</vt:lpstr>
      <vt:lpstr>Physical Properties</vt:lpstr>
      <vt:lpstr>Physical Properties of Carbonyl Compounds</vt:lpstr>
      <vt:lpstr>Do Now Questions</vt:lpstr>
      <vt:lpstr>PowerPoint Presentation</vt:lpstr>
      <vt:lpstr>Boiling points and intermolecular forces</vt:lpstr>
      <vt:lpstr>Solubility in Water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Now</dc:title>
  <dc:creator>Chris</dc:creator>
  <cp:lastModifiedBy>Chris</cp:lastModifiedBy>
  <cp:revision>6</cp:revision>
  <dcterms:created xsi:type="dcterms:W3CDTF">2017-09-24T10:26:00Z</dcterms:created>
  <dcterms:modified xsi:type="dcterms:W3CDTF">2017-09-30T09:02:46Z</dcterms:modified>
</cp:coreProperties>
</file>